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71" r:id="rId14"/>
    <p:sldId id="314" r:id="rId15"/>
    <p:sldId id="315" r:id="rId16"/>
    <p:sldId id="316" r:id="rId17"/>
    <p:sldId id="317" r:id="rId18"/>
    <p:sldId id="272" r:id="rId19"/>
    <p:sldId id="273" r:id="rId20"/>
    <p:sldId id="274" r:id="rId21"/>
    <p:sldId id="289" r:id="rId22"/>
    <p:sldId id="291" r:id="rId23"/>
    <p:sldId id="294" r:id="rId24"/>
    <p:sldId id="295" r:id="rId25"/>
    <p:sldId id="297" r:id="rId26"/>
    <p:sldId id="296" r:id="rId27"/>
    <p:sldId id="298" r:id="rId28"/>
    <p:sldId id="299" r:id="rId29"/>
    <p:sldId id="300" r:id="rId30"/>
    <p:sldId id="301" r:id="rId31"/>
    <p:sldId id="292" r:id="rId32"/>
    <p:sldId id="293" r:id="rId33"/>
    <p:sldId id="302" r:id="rId34"/>
    <p:sldId id="313" r:id="rId35"/>
    <p:sldId id="305" r:id="rId36"/>
    <p:sldId id="304" r:id="rId37"/>
    <p:sldId id="306" r:id="rId38"/>
    <p:sldId id="307" r:id="rId39"/>
    <p:sldId id="308" r:id="rId40"/>
    <p:sldId id="309" r:id="rId41"/>
    <p:sldId id="310" r:id="rId42"/>
    <p:sldId id="311" r:id="rId43"/>
    <p:sldId id="312" r:id="rId44"/>
    <p:sldId id="318" r:id="rId45"/>
    <p:sldId id="319" r:id="rId46"/>
    <p:sldId id="320" r:id="rId47"/>
    <p:sldId id="322" r:id="rId48"/>
    <p:sldId id="323" r:id="rId49"/>
    <p:sldId id="324" r:id="rId50"/>
    <p:sldId id="325" r:id="rId51"/>
    <p:sldId id="326" r:id="rId52"/>
    <p:sldId id="321" r:id="rId53"/>
    <p:sldId id="327" r:id="rId54"/>
    <p:sldId id="328" r:id="rId55"/>
    <p:sldId id="330" r:id="rId56"/>
    <p:sldId id="329" r:id="rId57"/>
    <p:sldId id="331" r:id="rId58"/>
    <p:sldId id="332" r:id="rId59"/>
    <p:sldId id="276"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2C4E8C"/>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7" autoAdjust="0"/>
    <p:restoredTop sz="81593" autoAdjust="0"/>
  </p:normalViewPr>
  <p:slideViewPr>
    <p:cSldViewPr snapToGrid="0">
      <p:cViewPr varScale="1">
        <p:scale>
          <a:sx n="102" d="100"/>
          <a:sy n="102" d="100"/>
        </p:scale>
        <p:origin x="1320" y="18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25275-CA03-46FE-B80C-445395B2C8CD}"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3C26-C9FA-4C5A-B7DA-41A22523D72B}" type="slidenum">
              <a:rPr lang="zh-CN" altLang="en-US" smtClean="0"/>
              <a:t>‹#›</a:t>
            </a:fld>
            <a:endParaRPr lang="zh-CN" altLang="en-US"/>
          </a:p>
        </p:txBody>
      </p:sp>
    </p:spTree>
    <p:extLst>
      <p:ext uri="{BB962C8B-B14F-4D97-AF65-F5344CB8AC3E}">
        <p14:creationId xmlns:p14="http://schemas.microsoft.com/office/powerpoint/2010/main" val="335599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baidu.com/link?url=GRyIIsOarHMbVIbQCUmlgOAzK3e_2tlvyAhCSybn_Ns1Brxqg957M2sp4-Qgi815z7XbVv1ac9eYDOUmp3pJnpUrQmR948tVA7ytHImVNq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幻灯片图像占位符 1"/>
          <p:cNvSpPr>
            <a:spLocks noGrp="1" noRot="1" noChangeAspect="1"/>
          </p:cNvSpPr>
          <p:nvPr>
            <p:ph type="sldImg"/>
          </p:nvPr>
        </p:nvSpPr>
        <p:spPr/>
      </p:sp>
      <p:sp>
        <p:nvSpPr>
          <p:cNvPr id="1048629" name="备注占位符 2"/>
          <p:cNvSpPr>
            <a:spLocks noGrp="1"/>
          </p:cNvSpPr>
          <p:nvPr>
            <p:ph type="body" idx="1"/>
          </p:nvPr>
        </p:nvSpPr>
        <p:spPr/>
        <p:txBody>
          <a:bodyPr/>
          <a:lstStyle/>
          <a:p>
            <a:r>
              <a:rPr lang="zh-CN" altLang="en-US" dirty="0"/>
              <a:t>全连接神经网络和卷积神经网络，以及它们的训练和使用。他们都只能单独的取处理一个个的输入，前一个输入和后一个输入是完全没有关系的</a:t>
            </a:r>
            <a:endParaRPr lang="en-US" altLang="zh-CN" dirty="0"/>
          </a:p>
          <a:p>
            <a:r>
              <a:rPr lang="zh-CN" altLang="en-US" dirty="0"/>
              <a:t>循环神经网络的循环来源于其每个元素中都执行相同的任务，但是输出依赖于输入和“记忆”两个部分。</a:t>
            </a:r>
            <a:endParaRPr lang="en-US" altLang="zh-CN" dirty="0"/>
          </a:p>
        </p:txBody>
      </p:sp>
      <p:sp>
        <p:nvSpPr>
          <p:cNvPr id="1048630" name="灯片编号占位符 3"/>
          <p:cNvSpPr>
            <a:spLocks noGrp="1"/>
          </p:cNvSpPr>
          <p:nvPr>
            <p:ph type="sldNum" sz="quarter" idx="10"/>
          </p:nvPr>
        </p:nvSpPr>
        <p:spPr/>
        <p:txBody>
          <a:bodyPr/>
          <a:lstStyle/>
          <a:p>
            <a:fld id="{242E3C26-C9FA-4C5A-B7DA-41A22523D72B}" type="slidenum">
              <a:rPr lang="zh-CN" altLang="en-US" smtClean="0"/>
              <a:t>3</a:t>
            </a:fld>
            <a:endParaRPr lang="zh-CN" altLang="en-US"/>
          </a:p>
        </p:txBody>
      </p:sp>
    </p:spTree>
    <p:extLst>
      <p:ext uri="{BB962C8B-B14F-4D97-AF65-F5344CB8AC3E}">
        <p14:creationId xmlns:p14="http://schemas.microsoft.com/office/powerpoint/2010/main" val="4721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5" name="备注占位符 1048754"/>
          <p:cNvSpPr>
            <a:spLocks noGrp="1"/>
          </p:cNvSpPr>
          <p:nvPr>
            <p:ph type="body"/>
          </p:nvPr>
        </p:nvSpPr>
        <p:spPr/>
        <p:txBody>
          <a:bodyPr/>
          <a:lstStyle/>
          <a:p>
            <a:r>
              <a:rPr lang="zh-CN" altLang="en-US"/>
              <a:t>bptt的过程
</a:t>
            </a:r>
          </a:p>
        </p:txBody>
      </p:sp>
    </p:spTree>
    <p:extLst>
      <p:ext uri="{BB962C8B-B14F-4D97-AF65-F5344CB8AC3E}">
        <p14:creationId xmlns:p14="http://schemas.microsoft.com/office/powerpoint/2010/main" val="2170252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备注占位符 1048752"/>
          <p:cNvSpPr>
            <a:spLocks noGrp="1"/>
          </p:cNvSpPr>
          <p:nvPr>
            <p:ph type="body"/>
          </p:nvPr>
        </p:nvSpPr>
        <p:spPr/>
        <p:txBody>
          <a:bodyPr/>
          <a:lstStyle/>
          <a:p>
            <a:r>
              <a:rPr lang="zh-CN" altLang="en-US"/>
              <a:t>与bp主要区别在于我们对每个时间步的参数W的梯度进行了求和。传统的神经网络（RNN）中，我们不在层与层之间共享参数，也就无需求和
用到了复合函数的链式求导法则，将每个时间步长对梯度的贡献相加。换言之，由于参数W时间步长应用于想要的输出，因此需从t=3开始通过所有网络路径到t=0进行反向传播梯度</a:t>
            </a:r>
          </a:p>
        </p:txBody>
      </p:sp>
    </p:spTree>
    <p:extLst>
      <p:ext uri="{BB962C8B-B14F-4D97-AF65-F5344CB8AC3E}">
        <p14:creationId xmlns:p14="http://schemas.microsoft.com/office/powerpoint/2010/main" val="115633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9" name="灯片编号占位符 3"/>
          <p:cNvSpPr>
            <a:spLocks noGrp="1"/>
          </p:cNvSpPr>
          <p:nvPr>
            <p:ph type="sldNum" sz="quarter" idx="10"/>
          </p:nvPr>
        </p:nvSpPr>
        <p:spPr/>
        <p:txBody>
          <a:bodyPr/>
          <a:lstStyle/>
          <a:p>
            <a:fld id="{242E3C26-C9FA-4C5A-B7DA-41A22523D72B}" type="slidenum">
              <a:rPr lang="zh-CN" altLang="en-US" smtClean="0"/>
              <a:t>19</a:t>
            </a:fld>
            <a:endParaRPr lang="zh-CN" altLang="en-US"/>
          </a:p>
        </p:txBody>
      </p:sp>
      <p:sp>
        <p:nvSpPr>
          <p:cNvPr id="1048756" name="备注占位符 1048755"/>
          <p:cNvSpPr>
            <a:spLocks noGrp="1"/>
          </p:cNvSpPr>
          <p:nvPr>
            <p:ph type="body"/>
          </p:nvPr>
        </p:nvSpPr>
        <p:spPr/>
        <p:txBody>
          <a:bodyPr/>
          <a:lstStyle/>
          <a:p>
            <a:r>
              <a:rPr lang="zh-CN" altLang="en-US"/>
              <a:t>bptt梯度结果</a:t>
            </a:r>
          </a:p>
        </p:txBody>
      </p:sp>
    </p:spTree>
    <p:extLst>
      <p:ext uri="{BB962C8B-B14F-4D97-AF65-F5344CB8AC3E}">
        <p14:creationId xmlns:p14="http://schemas.microsoft.com/office/powerpoint/2010/main" val="13059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幻灯片图像占位符 1"/>
          <p:cNvSpPr>
            <a:spLocks noGrp="1" noRot="1" noChangeAspect="1"/>
          </p:cNvSpPr>
          <p:nvPr>
            <p:ph type="sldImg"/>
          </p:nvPr>
        </p:nvSpPr>
        <p:spPr/>
      </p:sp>
      <p:sp>
        <p:nvSpPr>
          <p:cNvPr id="1048593" name="备注占位符 2"/>
          <p:cNvSpPr>
            <a:spLocks noGrp="1"/>
          </p:cNvSpPr>
          <p:nvPr>
            <p:ph type="body" idx="1"/>
          </p:nvPr>
        </p:nvSpPr>
        <p:spPr/>
        <p:txBody>
          <a:bodyPr/>
          <a:lstStyle/>
          <a:p>
            <a:r>
              <a:rPr lang="zh-CN" altLang="en-US" dirty="0"/>
              <a:t>链式规则</a:t>
            </a:r>
          </a:p>
        </p:txBody>
      </p:sp>
      <p:sp>
        <p:nvSpPr>
          <p:cNvPr id="1048594" name="灯片编号占位符 3"/>
          <p:cNvSpPr>
            <a:spLocks noGrp="1"/>
          </p:cNvSpPr>
          <p:nvPr>
            <p:ph type="sldNum" sz="quarter" idx="10"/>
          </p:nvPr>
        </p:nvSpPr>
        <p:spPr/>
        <p:txBody>
          <a:bodyPr/>
          <a:lstStyle/>
          <a:p>
            <a:fld id="{242E3C26-C9FA-4C5A-B7DA-41A22523D72B}" type="slidenum">
              <a:rPr lang="zh-CN" altLang="en-US" smtClean="0"/>
              <a:t>20</a:t>
            </a:fld>
            <a:endParaRPr lang="zh-CN" altLang="en-US"/>
          </a:p>
        </p:txBody>
      </p:sp>
    </p:spTree>
    <p:extLst>
      <p:ext uri="{BB962C8B-B14F-4D97-AF65-F5344CB8AC3E}">
        <p14:creationId xmlns:p14="http://schemas.microsoft.com/office/powerpoint/2010/main" val="178294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22</a:t>
            </a:fld>
            <a:endParaRPr lang="zh-CN" altLang="en-US"/>
          </a:p>
        </p:txBody>
      </p:sp>
    </p:spTree>
    <p:extLst>
      <p:ext uri="{BB962C8B-B14F-4D97-AF65-F5344CB8AC3E}">
        <p14:creationId xmlns:p14="http://schemas.microsoft.com/office/powerpoint/2010/main" val="1640054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23</a:t>
            </a:fld>
            <a:endParaRPr lang="zh-CN" altLang="en-US"/>
          </a:p>
        </p:txBody>
      </p:sp>
    </p:spTree>
    <p:extLst>
      <p:ext uri="{BB962C8B-B14F-4D97-AF65-F5344CB8AC3E}">
        <p14:creationId xmlns:p14="http://schemas.microsoft.com/office/powerpoint/2010/main" val="344012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24</a:t>
            </a:fld>
            <a:endParaRPr lang="zh-CN" altLang="en-US"/>
          </a:p>
        </p:txBody>
      </p:sp>
    </p:spTree>
    <p:extLst>
      <p:ext uri="{BB962C8B-B14F-4D97-AF65-F5344CB8AC3E}">
        <p14:creationId xmlns:p14="http://schemas.microsoft.com/office/powerpoint/2010/main" val="300187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26</a:t>
            </a:fld>
            <a:endParaRPr lang="zh-CN" altLang="en-US"/>
          </a:p>
        </p:txBody>
      </p:sp>
    </p:spTree>
    <p:extLst>
      <p:ext uri="{BB962C8B-B14F-4D97-AF65-F5344CB8AC3E}">
        <p14:creationId xmlns:p14="http://schemas.microsoft.com/office/powerpoint/2010/main" val="3202010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27</a:t>
            </a:fld>
            <a:endParaRPr lang="zh-CN" altLang="en-US"/>
          </a:p>
        </p:txBody>
      </p:sp>
    </p:spTree>
    <p:extLst>
      <p:ext uri="{BB962C8B-B14F-4D97-AF65-F5344CB8AC3E}">
        <p14:creationId xmlns:p14="http://schemas.microsoft.com/office/powerpoint/2010/main" val="47186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28</a:t>
            </a:fld>
            <a:endParaRPr lang="zh-CN" altLang="en-US"/>
          </a:p>
        </p:txBody>
      </p:sp>
    </p:spTree>
    <p:extLst>
      <p:ext uri="{BB962C8B-B14F-4D97-AF65-F5344CB8AC3E}">
        <p14:creationId xmlns:p14="http://schemas.microsoft.com/office/powerpoint/2010/main" val="16205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幻灯片图像占位符 1"/>
          <p:cNvSpPr>
            <a:spLocks noGrp="1" noRot="1" noChangeAspect="1"/>
          </p:cNvSpPr>
          <p:nvPr>
            <p:ph type="sldImg"/>
          </p:nvPr>
        </p:nvSpPr>
        <p:spPr/>
      </p:sp>
      <p:sp>
        <p:nvSpPr>
          <p:cNvPr id="1048636" name="灯片编号占位符 3"/>
          <p:cNvSpPr>
            <a:spLocks noGrp="1"/>
          </p:cNvSpPr>
          <p:nvPr>
            <p:ph type="sldNum" sz="quarter" idx="10"/>
          </p:nvPr>
        </p:nvSpPr>
        <p:spPr/>
        <p:txBody>
          <a:bodyPr/>
          <a:lstStyle/>
          <a:p>
            <a:fld id="{242E3C26-C9FA-4C5A-B7DA-41A22523D72B}" type="slidenum">
              <a:rPr lang="zh-CN" altLang="en-US" smtClean="0"/>
              <a:t>4</a:t>
            </a:fld>
            <a:endParaRPr lang="zh-CN" altLang="en-US"/>
          </a:p>
        </p:txBody>
      </p:sp>
    </p:spTree>
    <p:extLst>
      <p:ext uri="{BB962C8B-B14F-4D97-AF65-F5344CB8AC3E}">
        <p14:creationId xmlns:p14="http://schemas.microsoft.com/office/powerpoint/2010/main" val="2340420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29</a:t>
            </a:fld>
            <a:endParaRPr lang="zh-CN" altLang="en-US"/>
          </a:p>
        </p:txBody>
      </p:sp>
    </p:spTree>
    <p:extLst>
      <p:ext uri="{BB962C8B-B14F-4D97-AF65-F5344CB8AC3E}">
        <p14:creationId xmlns:p14="http://schemas.microsoft.com/office/powerpoint/2010/main" val="2952637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可以看出，往往对应的词之间的注意力比较高</a:t>
            </a:r>
          </a:p>
        </p:txBody>
      </p:sp>
      <p:sp>
        <p:nvSpPr>
          <p:cNvPr id="4" name="灯片编号占位符 3"/>
          <p:cNvSpPr>
            <a:spLocks noGrp="1"/>
          </p:cNvSpPr>
          <p:nvPr>
            <p:ph type="sldNum" sz="quarter" idx="10"/>
          </p:nvPr>
        </p:nvSpPr>
        <p:spPr/>
        <p:txBody>
          <a:bodyPr/>
          <a:lstStyle/>
          <a:p>
            <a:fld id="{242E3C26-C9FA-4C5A-B7DA-41A22523D72B}" type="slidenum">
              <a:rPr lang="zh-CN" altLang="en-US" smtClean="0"/>
              <a:t>30</a:t>
            </a:fld>
            <a:endParaRPr lang="zh-CN" altLang="en-US"/>
          </a:p>
        </p:txBody>
      </p:sp>
    </p:spTree>
    <p:extLst>
      <p:ext uri="{BB962C8B-B14F-4D97-AF65-F5344CB8AC3E}">
        <p14:creationId xmlns:p14="http://schemas.microsoft.com/office/powerpoint/2010/main" val="968619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浅变换就是可以用</a:t>
            </a:r>
            <a:r>
              <a:rPr kumimoji="1" lang="en-US" altLang="zh-CN" dirty="0"/>
              <a:t>MLP</a:t>
            </a:r>
            <a:r>
              <a:rPr kumimoji="1" lang="zh-CN" altLang="en-US" dirty="0"/>
              <a:t>（多层感知机）中的单个层来表示的变换，包括了学成的仿射变换（</a:t>
            </a:r>
            <a:r>
              <a:rPr kumimoji="1" lang="en-US" altLang="zh-CN" dirty="0" err="1"/>
              <a:t>wx+b</a:t>
            </a:r>
            <a:r>
              <a:rPr kumimoji="1" lang="zh-CN" altLang="en-US" dirty="0"/>
              <a:t>）和一个固定非线性表示（激活函数）</a:t>
            </a:r>
          </a:p>
        </p:txBody>
      </p:sp>
      <p:sp>
        <p:nvSpPr>
          <p:cNvPr id="4" name="灯片编号占位符 3"/>
          <p:cNvSpPr>
            <a:spLocks noGrp="1"/>
          </p:cNvSpPr>
          <p:nvPr>
            <p:ph type="sldNum" sz="quarter" idx="10"/>
          </p:nvPr>
        </p:nvSpPr>
        <p:spPr/>
        <p:txBody>
          <a:bodyPr/>
          <a:lstStyle/>
          <a:p>
            <a:fld id="{242E3C26-C9FA-4C5A-B7DA-41A22523D72B}" type="slidenum">
              <a:rPr lang="zh-CN" altLang="en-US" smtClean="0"/>
              <a:t>32</a:t>
            </a:fld>
            <a:endParaRPr lang="zh-CN" altLang="en-US"/>
          </a:p>
        </p:txBody>
      </p:sp>
    </p:spTree>
    <p:extLst>
      <p:ext uri="{BB962C8B-B14F-4D97-AF65-F5344CB8AC3E}">
        <p14:creationId xmlns:p14="http://schemas.microsoft.com/office/powerpoint/2010/main" val="2919380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33</a:t>
            </a:fld>
            <a:endParaRPr lang="zh-CN" altLang="en-US"/>
          </a:p>
        </p:txBody>
      </p:sp>
    </p:spTree>
    <p:extLst>
      <p:ext uri="{BB962C8B-B14F-4D97-AF65-F5344CB8AC3E}">
        <p14:creationId xmlns:p14="http://schemas.microsoft.com/office/powerpoint/2010/main" val="4036238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34</a:t>
            </a:fld>
            <a:endParaRPr lang="zh-CN" altLang="en-US"/>
          </a:p>
        </p:txBody>
      </p:sp>
    </p:spTree>
    <p:extLst>
      <p:ext uri="{BB962C8B-B14F-4D97-AF65-F5344CB8AC3E}">
        <p14:creationId xmlns:p14="http://schemas.microsoft.com/office/powerpoint/2010/main" val="614550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36</a:t>
            </a:fld>
            <a:endParaRPr lang="zh-CN" altLang="en-US"/>
          </a:p>
        </p:txBody>
      </p:sp>
    </p:spTree>
    <p:extLst>
      <p:ext uri="{BB962C8B-B14F-4D97-AF65-F5344CB8AC3E}">
        <p14:creationId xmlns:p14="http://schemas.microsoft.com/office/powerpoint/2010/main" val="327961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37</a:t>
            </a:fld>
            <a:endParaRPr lang="zh-CN" altLang="en-US"/>
          </a:p>
        </p:txBody>
      </p:sp>
    </p:spTree>
    <p:extLst>
      <p:ext uri="{BB962C8B-B14F-4D97-AF65-F5344CB8AC3E}">
        <p14:creationId xmlns:p14="http://schemas.microsoft.com/office/powerpoint/2010/main" val="1761576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38</a:t>
            </a:fld>
            <a:endParaRPr lang="zh-CN" altLang="en-US"/>
          </a:p>
        </p:txBody>
      </p:sp>
    </p:spTree>
    <p:extLst>
      <p:ext uri="{BB962C8B-B14F-4D97-AF65-F5344CB8AC3E}">
        <p14:creationId xmlns:p14="http://schemas.microsoft.com/office/powerpoint/2010/main" val="362283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39</a:t>
            </a:fld>
            <a:endParaRPr lang="zh-CN" altLang="en-US"/>
          </a:p>
        </p:txBody>
      </p:sp>
    </p:spTree>
    <p:extLst>
      <p:ext uri="{BB962C8B-B14F-4D97-AF65-F5344CB8AC3E}">
        <p14:creationId xmlns:p14="http://schemas.microsoft.com/office/powerpoint/2010/main" val="36246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40</a:t>
            </a:fld>
            <a:endParaRPr lang="zh-CN" altLang="en-US"/>
          </a:p>
        </p:txBody>
      </p:sp>
    </p:spTree>
    <p:extLst>
      <p:ext uri="{BB962C8B-B14F-4D97-AF65-F5344CB8AC3E}">
        <p14:creationId xmlns:p14="http://schemas.microsoft.com/office/powerpoint/2010/main" val="425117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幻灯片图像占位符 1"/>
          <p:cNvSpPr>
            <a:spLocks noGrp="1" noRot="1" noChangeAspect="1"/>
          </p:cNvSpPr>
          <p:nvPr>
            <p:ph type="sldImg"/>
          </p:nvPr>
        </p:nvSpPr>
        <p:spPr/>
      </p:sp>
      <p:sp>
        <p:nvSpPr>
          <p:cNvPr id="1048639" name="备注占位符 2"/>
          <p:cNvSpPr>
            <a:spLocks noGrp="1"/>
          </p:cNvSpPr>
          <p:nvPr>
            <p:ph type="body" idx="1"/>
          </p:nvPr>
        </p:nvSpPr>
        <p:spPr/>
        <p:txBody>
          <a:bodyPr/>
          <a:lstStyle/>
          <a:p>
            <a:r>
              <a:rPr lang="zh-CN" altLang="en-US" dirty="0"/>
              <a:t>一对一就是普通的神经网络，一对多如图像标注，多对一如句子情感分类，多对多如机器翻译，视频分类</a:t>
            </a:r>
          </a:p>
        </p:txBody>
      </p:sp>
      <p:sp>
        <p:nvSpPr>
          <p:cNvPr id="1048640" name="灯片编号占位符 3"/>
          <p:cNvSpPr>
            <a:spLocks noGrp="1"/>
          </p:cNvSpPr>
          <p:nvPr>
            <p:ph type="sldNum" sz="quarter" idx="10"/>
          </p:nvPr>
        </p:nvSpPr>
        <p:spPr/>
        <p:txBody>
          <a:bodyPr/>
          <a:lstStyle/>
          <a:p>
            <a:fld id="{242E3C26-C9FA-4C5A-B7DA-41A22523D72B}" type="slidenum">
              <a:rPr lang="zh-CN" altLang="en-US" smtClean="0"/>
              <a:t>5</a:t>
            </a:fld>
            <a:endParaRPr lang="zh-CN" altLang="en-US"/>
          </a:p>
        </p:txBody>
      </p:sp>
    </p:spTree>
    <p:extLst>
      <p:ext uri="{BB962C8B-B14F-4D97-AF65-F5344CB8AC3E}">
        <p14:creationId xmlns:p14="http://schemas.microsoft.com/office/powerpoint/2010/main" val="2786405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E3C26-C9FA-4C5A-B7DA-41A22523D72B}" type="slidenum">
              <a:rPr lang="zh-CN" altLang="en-US" smtClean="0"/>
              <a:t>41</a:t>
            </a:fld>
            <a:endParaRPr lang="zh-CN" altLang="en-US"/>
          </a:p>
        </p:txBody>
      </p:sp>
    </p:spTree>
    <p:extLst>
      <p:ext uri="{BB962C8B-B14F-4D97-AF65-F5344CB8AC3E}">
        <p14:creationId xmlns:p14="http://schemas.microsoft.com/office/powerpoint/2010/main" val="3076549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基于时间的反向传播算法</a:t>
            </a:r>
            <a:r>
              <a:rPr lang="en" altLang="zh-CN" sz="1200" b="0" i="0" u="none" strike="noStrike" kern="1200" dirty="0">
                <a:solidFill>
                  <a:schemeClr val="tx1"/>
                </a:solidFill>
                <a:effectLst/>
                <a:latin typeface="+mn-lt"/>
                <a:ea typeface="+mn-ea"/>
                <a:cs typeface="+mn-cs"/>
                <a:hlinkClick r:id="rId3"/>
              </a:rPr>
              <a:t>BPTT(Back Propagation Trough Time)</a:t>
            </a:r>
            <a:endParaRPr lang="en" altLang="zh-CN" sz="1200" b="0" i="0" u="none" strike="noStrike" kern="1200" dirty="0">
              <a:solidFill>
                <a:schemeClr val="tx1"/>
              </a:solidFill>
              <a:effectLst/>
              <a:latin typeface="+mn-lt"/>
              <a:ea typeface="+mn-ea"/>
              <a:cs typeface="+mn-cs"/>
            </a:endParaRPr>
          </a:p>
          <a:p>
            <a:r>
              <a:rPr kumimoji="1" lang="zh-CN" altLang="en-US" dirty="0"/>
              <a:t> </a:t>
            </a:r>
          </a:p>
        </p:txBody>
      </p:sp>
      <p:sp>
        <p:nvSpPr>
          <p:cNvPr id="4" name="灯片编号占位符 3"/>
          <p:cNvSpPr>
            <a:spLocks noGrp="1"/>
          </p:cNvSpPr>
          <p:nvPr>
            <p:ph type="sldNum" sz="quarter" idx="10"/>
          </p:nvPr>
        </p:nvSpPr>
        <p:spPr/>
        <p:txBody>
          <a:bodyPr/>
          <a:lstStyle/>
          <a:p>
            <a:fld id="{242E3C26-C9FA-4C5A-B7DA-41A22523D72B}" type="slidenum">
              <a:rPr lang="zh-CN" altLang="en-US" smtClean="0"/>
              <a:t>42</a:t>
            </a:fld>
            <a:endParaRPr lang="zh-CN" altLang="en-US"/>
          </a:p>
        </p:txBody>
      </p:sp>
    </p:spTree>
    <p:extLst>
      <p:ext uri="{BB962C8B-B14F-4D97-AF65-F5344CB8AC3E}">
        <p14:creationId xmlns:p14="http://schemas.microsoft.com/office/powerpoint/2010/main" val="185142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正交单位阵： 能够满足 </a:t>
            </a:r>
            <a:r>
              <a:rPr kumimoji="1" lang="en-US" altLang="zh-CN" dirty="0"/>
              <a:t>W=QAQ^T </a:t>
            </a:r>
            <a:r>
              <a:rPr kumimoji="1" lang="zh-CN" altLang="en-US" dirty="0"/>
              <a:t>且</a:t>
            </a:r>
            <a:r>
              <a:rPr kumimoji="1" lang="en-US" altLang="zh-CN" dirty="0"/>
              <a:t>A=E</a:t>
            </a:r>
            <a:r>
              <a:rPr kumimoji="1" lang="zh-CN" altLang="en-US" dirty="0"/>
              <a:t>的矩阵</a:t>
            </a:r>
            <a:endParaRPr kumimoji="1" lang="en-US" altLang="zh-CN"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43</a:t>
            </a:fld>
            <a:endParaRPr lang="zh-CN" altLang="en-US"/>
          </a:p>
        </p:txBody>
      </p:sp>
    </p:spTree>
    <p:extLst>
      <p:ext uri="{BB962C8B-B14F-4D97-AF65-F5344CB8AC3E}">
        <p14:creationId xmlns:p14="http://schemas.microsoft.com/office/powerpoint/2010/main" val="2748327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3C63F5-9DD8-4812-88AE-B3FA2C931E5B}" type="slidenum">
              <a:rPr lang="en-US" smtClean="0"/>
              <a:t>44</a:t>
            </a:fld>
            <a:endParaRPr lang="en-US"/>
          </a:p>
        </p:txBody>
      </p:sp>
      <p:sp>
        <p:nvSpPr>
          <p:cNvPr id="5" name="日期占位符 4"/>
          <p:cNvSpPr>
            <a:spLocks noGrp="1"/>
          </p:cNvSpPr>
          <p:nvPr>
            <p:ph type="dt" idx="11"/>
          </p:nvPr>
        </p:nvSpPr>
        <p:spPr/>
        <p:txBody>
          <a:bodyPr/>
          <a:lstStyle/>
          <a:p>
            <a:fld id="{01C85946-8173-4C76-801A-CFB43EFA1A70}" type="datetime1">
              <a:rPr lang="en-US" smtClean="0"/>
              <a:t>11/20/18</a:t>
            </a:fld>
            <a:endParaRPr lang="en-US"/>
          </a:p>
        </p:txBody>
      </p:sp>
    </p:spTree>
    <p:extLst>
      <p:ext uri="{BB962C8B-B14F-4D97-AF65-F5344CB8AC3E}">
        <p14:creationId xmlns:p14="http://schemas.microsoft.com/office/powerpoint/2010/main" val="3895065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长期依赖存在的问题：梯度爆炸、梯度消失</a:t>
            </a:r>
            <a:endParaRPr kumimoji="1" lang="en-US" altLang="zh-CN" dirty="0"/>
          </a:p>
          <a:p>
            <a:endParaRPr kumimoji="1" lang="en-US" altLang="zh-CN" dirty="0"/>
          </a:p>
          <a:p>
            <a:r>
              <a:rPr kumimoji="1" lang="zh-CN" altLang="en-US" dirty="0"/>
              <a:t>外显记忆，不止存储隐层参数，还存储一些信息片段</a:t>
            </a:r>
            <a:endParaRPr kumimoji="1" lang="en-US" altLang="zh-CN" dirty="0"/>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45</a:t>
            </a:fld>
            <a:endParaRPr lang="en-US"/>
          </a:p>
        </p:txBody>
      </p:sp>
    </p:spTree>
    <p:extLst>
      <p:ext uri="{BB962C8B-B14F-4D97-AF65-F5344CB8AC3E}">
        <p14:creationId xmlns:p14="http://schemas.microsoft.com/office/powerpoint/2010/main" val="769069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多时间尺度：多种时间维度的连接，组合成一个新的模型</a:t>
            </a:r>
            <a:endParaRPr kumimoji="1" lang="en-US" altLang="zh-CN" dirty="0"/>
          </a:p>
          <a:p>
            <a:r>
              <a:rPr kumimoji="1" lang="zh-CN" altLang="en-US" dirty="0"/>
              <a:t>细粒度：传统</a:t>
            </a:r>
            <a:r>
              <a:rPr kumimoji="1" lang="en-US" altLang="zh-CN" dirty="0"/>
              <a:t>RNN</a:t>
            </a:r>
            <a:r>
              <a:rPr kumimoji="1" lang="zh-CN" altLang="en-US" dirty="0"/>
              <a:t>，循环从时刻</a:t>
            </a:r>
            <a:r>
              <a:rPr kumimoji="1" lang="en-US" altLang="zh-CN" dirty="0"/>
              <a:t>t</a:t>
            </a:r>
            <a:r>
              <a:rPr kumimoji="1" lang="zh-CN" altLang="en-US" dirty="0"/>
              <a:t>到</a:t>
            </a:r>
            <a:r>
              <a:rPr kumimoji="1" lang="en-US" altLang="zh-CN" dirty="0"/>
              <a:t>t+1</a:t>
            </a:r>
            <a:r>
              <a:rPr kumimoji="1" lang="zh-CN" altLang="en-US" dirty="0"/>
              <a:t>，时间很细</a:t>
            </a:r>
            <a:endParaRPr kumimoji="1" lang="en-US" altLang="zh-CN" dirty="0"/>
          </a:p>
          <a:p>
            <a:r>
              <a:rPr kumimoji="1" lang="zh-CN" altLang="en-US" dirty="0"/>
              <a:t>粗粒度：</a:t>
            </a:r>
            <a:r>
              <a:rPr kumimoji="1" lang="en-US" altLang="zh-CN" dirty="0"/>
              <a:t>LSTM</a:t>
            </a:r>
            <a:r>
              <a:rPr kumimoji="1" lang="zh-CN" altLang="en-US" dirty="0"/>
              <a:t>，循环不只是隐层从时刻</a:t>
            </a:r>
            <a:r>
              <a:rPr kumimoji="1" lang="en-US" altLang="zh-CN" dirty="0"/>
              <a:t>t</a:t>
            </a:r>
            <a:r>
              <a:rPr kumimoji="1" lang="zh-CN" altLang="en-US" dirty="0"/>
              <a:t>到</a:t>
            </a:r>
            <a:r>
              <a:rPr kumimoji="1" lang="en-US" altLang="zh-CN" dirty="0"/>
              <a:t>t+1</a:t>
            </a:r>
            <a:r>
              <a:rPr kumimoji="1" lang="zh-CN" altLang="en-US" dirty="0"/>
              <a:t>，还有历史的信息存在隐层中</a:t>
            </a:r>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46</a:t>
            </a:fld>
            <a:endParaRPr lang="en-US"/>
          </a:p>
        </p:txBody>
      </p:sp>
    </p:spTree>
    <p:extLst>
      <p:ext uri="{BB962C8B-B14F-4D97-AF65-F5344CB8AC3E}">
        <p14:creationId xmlns:p14="http://schemas.microsoft.com/office/powerpoint/2010/main" val="344487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47</a:t>
            </a:fld>
            <a:endParaRPr lang="en-US"/>
          </a:p>
        </p:txBody>
      </p:sp>
    </p:spTree>
    <p:extLst>
      <p:ext uri="{BB962C8B-B14F-4D97-AF65-F5344CB8AC3E}">
        <p14:creationId xmlns:p14="http://schemas.microsoft.com/office/powerpoint/2010/main" val="2527725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传统的</a:t>
            </a:r>
            <a:r>
              <a:rPr kumimoji="1" lang="en-US" altLang="zh-CN" dirty="0"/>
              <a:t>RNN</a:t>
            </a:r>
            <a:r>
              <a:rPr kumimoji="1" lang="zh-CN" altLang="en-US" dirty="0"/>
              <a:t>，隐层存在细时间粒度的循环，前传时，由于多次循环结构导致历史信息的影响越来越小，反向传播时，出现梯度消失，最后一层的信息对第一次参数更新的影响微乎其微。</a:t>
            </a:r>
            <a:endParaRPr kumimoji="1" lang="en-US" altLang="zh-CN" dirty="0"/>
          </a:p>
          <a:p>
            <a:endParaRPr kumimoji="1" lang="en-US" altLang="zh-CN" dirty="0"/>
          </a:p>
          <a:p>
            <a:r>
              <a:rPr kumimoji="1" lang="zh-CN" altLang="en-US" dirty="0"/>
              <a:t>引入渗漏单元，保留历史信息，反向传播时，由于隐层单元是线性自连接，减缓了梯度消失情况。</a:t>
            </a:r>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48</a:t>
            </a:fld>
            <a:endParaRPr lang="en-US"/>
          </a:p>
        </p:txBody>
      </p:sp>
    </p:spTree>
    <p:extLst>
      <p:ext uri="{BB962C8B-B14F-4D97-AF65-F5344CB8AC3E}">
        <p14:creationId xmlns:p14="http://schemas.microsoft.com/office/powerpoint/2010/main" val="305221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反向传播只使用了</a:t>
            </a:r>
            <a:r>
              <a:rPr lang="en-US" altLang="zh-CN" sz="1200" b="0" i="0" u="none" strike="noStrike" kern="1200" dirty="0" err="1">
                <a:solidFill>
                  <a:schemeClr val="tx1"/>
                </a:solidFill>
                <a:effectLst/>
                <a:latin typeface="+mn-lt"/>
                <a:ea typeface="+mn-ea"/>
                <a:cs typeface="+mn-cs"/>
              </a:rPr>
              <a:t>δ</a:t>
            </a:r>
            <a:r>
              <a:rPr lang="en-US" altLang="zh-CN" sz="1200" b="0" i="0" u="none" strike="noStrike" kern="1200" dirty="0">
                <a:solidFill>
                  <a:schemeClr val="tx1"/>
                </a:solidFill>
                <a:effectLst/>
                <a:latin typeface="+mn-lt"/>
                <a:ea typeface="+mn-ea"/>
                <a:cs typeface="+mn-cs"/>
              </a:rPr>
              <a:t>(t)C,</a:t>
            </a:r>
            <a:r>
              <a:rPr lang="zh-CN" altLang="en-US" sz="1200" b="0" i="0" u="none" strike="noStrike" kern="1200" dirty="0">
                <a:solidFill>
                  <a:schemeClr val="tx1"/>
                </a:solidFill>
                <a:effectLst/>
                <a:latin typeface="+mn-lt"/>
                <a:ea typeface="+mn-ea"/>
                <a:cs typeface="+mn-cs"/>
              </a:rPr>
              <a:t>变量</a:t>
            </a:r>
            <a:r>
              <a:rPr lang="en-US" altLang="zh-CN" sz="1200" b="0" i="0" u="none" strike="noStrike" kern="1200" dirty="0" err="1">
                <a:solidFill>
                  <a:schemeClr val="tx1"/>
                </a:solidFill>
                <a:effectLst/>
                <a:latin typeface="+mn-lt"/>
                <a:ea typeface="+mn-ea"/>
                <a:cs typeface="+mn-cs"/>
              </a:rPr>
              <a:t>δ</a:t>
            </a:r>
            <a:r>
              <a:rPr lang="en-US" altLang="zh-CN" sz="1200" b="0" i="0" u="none" strike="noStrike" kern="1200" dirty="0">
                <a:solidFill>
                  <a:schemeClr val="tx1"/>
                </a:solidFill>
                <a:effectLst/>
                <a:latin typeface="+mn-lt"/>
                <a:ea typeface="+mn-ea"/>
                <a:cs typeface="+mn-cs"/>
              </a:rPr>
              <a:t>(t)h</a:t>
            </a:r>
            <a:r>
              <a:rPr lang="zh-CN" altLang="en-US" sz="1200" b="0" i="0" u="none" strike="noStrike" kern="1200" dirty="0">
                <a:solidFill>
                  <a:schemeClr val="tx1"/>
                </a:solidFill>
                <a:effectLst/>
                <a:latin typeface="+mn-lt"/>
                <a:ea typeface="+mn-ea"/>
                <a:cs typeface="+mn-cs"/>
              </a:rPr>
              <a:t>仅为帮助我们在某一层计算用，并没有参与反向传播</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你好，我的理解是这里是一个比较复杂的时序模型，如果使用</a:t>
            </a:r>
            <a:r>
              <a:rPr lang="en-US" altLang="zh-CN" sz="1200" b="0" i="0" u="none" strike="noStrike" kern="1200" dirty="0">
                <a:solidFill>
                  <a:schemeClr val="tx1"/>
                </a:solidFill>
                <a:effectLst/>
                <a:latin typeface="+mn-lt"/>
                <a:ea typeface="+mn-ea"/>
                <a:cs typeface="+mn-cs"/>
              </a:rPr>
              <a:t>RNN</a:t>
            </a:r>
            <a:r>
              <a:rPr lang="zh-CN" altLang="en-US" sz="1200" b="0" i="0" u="none" strike="noStrike" kern="1200" dirty="0">
                <a:solidFill>
                  <a:schemeClr val="tx1"/>
                </a:solidFill>
                <a:effectLst/>
                <a:latin typeface="+mn-lt"/>
                <a:ea typeface="+mn-ea"/>
                <a:cs typeface="+mn-cs"/>
              </a:rPr>
              <a:t>的思路，将</a:t>
            </a:r>
            <a:r>
              <a:rPr lang="en-US" altLang="zh-CN" sz="1200" b="0" i="0" u="none" strike="noStrike" kern="1200" dirty="0">
                <a:solidFill>
                  <a:schemeClr val="tx1"/>
                </a:solidFill>
                <a:effectLst/>
                <a:latin typeface="+mn-lt"/>
                <a:ea typeface="+mn-ea"/>
                <a:cs typeface="+mn-cs"/>
              </a:rPr>
              <a:t>h(t+1)</a:t>
            </a:r>
            <a:r>
              <a:rPr lang="zh-CN" altLang="en-US" sz="1200" b="0" i="0" u="none" strike="noStrike" kern="1200" dirty="0">
                <a:solidFill>
                  <a:schemeClr val="tx1"/>
                </a:solidFill>
                <a:effectLst/>
                <a:latin typeface="+mn-lt"/>
                <a:ea typeface="+mn-ea"/>
                <a:cs typeface="+mn-cs"/>
              </a:rPr>
              <a:t>的部分也一起反向传播回来的话，这里的反向梯度根本无法得到闭式解。</a:t>
            </a:r>
            <a:br>
              <a:rPr lang="zh-CN" altLang="en-US" dirty="0"/>
            </a:br>
            <a:br>
              <a:rPr lang="zh-CN" altLang="en-US" dirty="0"/>
            </a:br>
            <a:r>
              <a:rPr lang="zh-CN" altLang="en-US" sz="1200" b="0" i="0" u="none" strike="noStrike" kern="1200" dirty="0">
                <a:solidFill>
                  <a:schemeClr val="tx1"/>
                </a:solidFill>
                <a:effectLst/>
                <a:latin typeface="+mn-lt"/>
                <a:ea typeface="+mn-ea"/>
                <a:cs typeface="+mn-cs"/>
              </a:rPr>
              <a:t>而只考虑一个的话，也可以做反向梯度优化，进度下降，但是优化起来容易的多，可以理解为这里做了一个近似。</a:t>
            </a:r>
            <a:br>
              <a:rPr lang="zh-CN" altLang="en-US" dirty="0"/>
            </a:br>
            <a:br>
              <a:rPr lang="zh-CN" altLang="en-US" dirty="0"/>
            </a:br>
            <a:r>
              <a:rPr lang="zh-CN" altLang="en-US" sz="1200" b="0" i="0" u="none" strike="noStrike" kern="1200" dirty="0">
                <a:solidFill>
                  <a:schemeClr val="tx1"/>
                </a:solidFill>
                <a:effectLst/>
                <a:latin typeface="+mn-lt"/>
                <a:ea typeface="+mn-ea"/>
                <a:cs typeface="+mn-cs"/>
              </a:rPr>
              <a:t>目前我也没有看到有将</a:t>
            </a:r>
            <a:r>
              <a:rPr lang="en-US" altLang="zh-CN" sz="1200" b="0" i="0" u="none" strike="noStrike" kern="1200" dirty="0">
                <a:solidFill>
                  <a:schemeClr val="tx1"/>
                </a:solidFill>
                <a:effectLst/>
                <a:latin typeface="+mn-lt"/>
                <a:ea typeface="+mn-ea"/>
                <a:cs typeface="+mn-cs"/>
              </a:rPr>
              <a:t>LSTM </a:t>
            </a:r>
            <a:r>
              <a:rPr lang="zh-CN" altLang="en-US" sz="1200" b="0" i="0" u="none" strike="noStrike" kern="1200" dirty="0">
                <a:solidFill>
                  <a:schemeClr val="tx1"/>
                </a:solidFill>
                <a:effectLst/>
                <a:latin typeface="+mn-lt"/>
                <a:ea typeface="+mn-ea"/>
                <a:cs typeface="+mn-cs"/>
              </a:rPr>
              <a:t>反向传播这块有将隐藏状态</a:t>
            </a:r>
            <a:r>
              <a:rPr lang="en-US" altLang="zh-CN" sz="1200" b="0" i="0" u="none" strike="noStrike" kern="1200" dirty="0">
                <a:solidFill>
                  <a:schemeClr val="tx1"/>
                </a:solidFill>
                <a:effectLst/>
                <a:latin typeface="+mn-lt"/>
                <a:ea typeface="+mn-ea"/>
                <a:cs typeface="+mn-cs"/>
              </a:rPr>
              <a:t>h</a:t>
            </a:r>
            <a:r>
              <a:rPr lang="zh-CN" altLang="en-US" sz="1200" b="0" i="0" u="none" strike="noStrike" kern="1200" dirty="0">
                <a:solidFill>
                  <a:schemeClr val="tx1"/>
                </a:solidFill>
                <a:effectLst/>
                <a:latin typeface="+mn-lt"/>
                <a:ea typeface="+mn-ea"/>
                <a:cs typeface="+mn-cs"/>
              </a:rPr>
              <a:t>和细胞状态</a:t>
            </a:r>
            <a:r>
              <a:rPr lang="en-US" altLang="zh-CN" sz="1200" b="0" i="0" u="none" strike="noStrike" kern="1200" dirty="0">
                <a:solidFill>
                  <a:schemeClr val="tx1"/>
                </a:solidFill>
                <a:effectLst/>
                <a:latin typeface="+mn-lt"/>
                <a:ea typeface="+mn-ea"/>
                <a:cs typeface="+mn-cs"/>
              </a:rPr>
              <a:t>s</a:t>
            </a:r>
            <a:r>
              <a:rPr lang="zh-CN" altLang="en-US" sz="1200" b="0" i="0" u="none" strike="noStrike" kern="1200" dirty="0">
                <a:solidFill>
                  <a:schemeClr val="tx1"/>
                </a:solidFill>
                <a:effectLst/>
                <a:latin typeface="+mn-lt"/>
                <a:ea typeface="+mn-ea"/>
                <a:cs typeface="+mn-cs"/>
              </a:rPr>
              <a:t>两个状态一起迭代的资料。</a:t>
            </a:r>
            <a:endParaRPr kumimoji="1" lang="zh-CN" altLang="en-US" dirty="0"/>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51</a:t>
            </a:fld>
            <a:endParaRPr lang="en-US"/>
          </a:p>
        </p:txBody>
      </p:sp>
    </p:spTree>
    <p:extLst>
      <p:ext uri="{BB962C8B-B14F-4D97-AF65-F5344CB8AC3E}">
        <p14:creationId xmlns:p14="http://schemas.microsoft.com/office/powerpoint/2010/main" val="2475663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52</a:t>
            </a:fld>
            <a:endParaRPr lang="en-US"/>
          </a:p>
        </p:txBody>
      </p:sp>
    </p:spTree>
    <p:extLst>
      <p:ext uri="{BB962C8B-B14F-4D97-AF65-F5344CB8AC3E}">
        <p14:creationId xmlns:p14="http://schemas.microsoft.com/office/powerpoint/2010/main" val="13047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幻灯片图像占位符 1"/>
          <p:cNvSpPr>
            <a:spLocks noGrp="1" noRot="1" noChangeAspect="1"/>
          </p:cNvSpPr>
          <p:nvPr>
            <p:ph type="sldImg"/>
          </p:nvPr>
        </p:nvSpPr>
        <p:spPr/>
      </p:sp>
      <p:sp>
        <p:nvSpPr>
          <p:cNvPr id="1048646" name="备注占位符 2"/>
          <p:cNvSpPr>
            <a:spLocks noGrp="1"/>
          </p:cNvSpPr>
          <p:nvPr>
            <p:ph type="body" idx="1"/>
          </p:nvPr>
        </p:nvSpPr>
        <p:spPr/>
        <p:txBody>
          <a:bodyPr/>
          <a:lstStyle/>
          <a:p>
            <a:r>
              <a:rPr lang="zh-CN" altLang="en-US" dirty="0"/>
              <a:t>预测正面情感负面情感</a:t>
            </a:r>
          </a:p>
        </p:txBody>
      </p:sp>
      <p:sp>
        <p:nvSpPr>
          <p:cNvPr id="1048647" name="灯片编号占位符 3"/>
          <p:cNvSpPr>
            <a:spLocks noGrp="1"/>
          </p:cNvSpPr>
          <p:nvPr>
            <p:ph type="sldNum" sz="quarter" idx="10"/>
          </p:nvPr>
        </p:nvSpPr>
        <p:spPr/>
        <p:txBody>
          <a:bodyPr/>
          <a:lstStyle/>
          <a:p>
            <a:fld id="{242E3C26-C9FA-4C5A-B7DA-41A22523D72B}" type="slidenum">
              <a:rPr lang="zh-CN" altLang="en-US" smtClean="0"/>
              <a:t>8</a:t>
            </a:fld>
            <a:endParaRPr lang="zh-CN" altLang="en-US"/>
          </a:p>
        </p:txBody>
      </p:sp>
    </p:spTree>
    <p:extLst>
      <p:ext uri="{BB962C8B-B14F-4D97-AF65-F5344CB8AC3E}">
        <p14:creationId xmlns:p14="http://schemas.microsoft.com/office/powerpoint/2010/main" val="2703372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55</a:t>
            </a:fld>
            <a:endParaRPr lang="en-US"/>
          </a:p>
        </p:txBody>
      </p:sp>
    </p:spTree>
    <p:extLst>
      <p:ext uri="{BB962C8B-B14F-4D97-AF65-F5344CB8AC3E}">
        <p14:creationId xmlns:p14="http://schemas.microsoft.com/office/powerpoint/2010/main" val="1794680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42E3C26-C9FA-4C5A-B7DA-41A22523D72B}" type="slidenum">
              <a:rPr lang="zh-CN" altLang="en-US" smtClean="0"/>
              <a:t>56</a:t>
            </a:fld>
            <a:endParaRPr lang="zh-CN" altLang="en-US"/>
          </a:p>
        </p:txBody>
      </p:sp>
    </p:spTree>
    <p:extLst>
      <p:ext uri="{BB962C8B-B14F-4D97-AF65-F5344CB8AC3E}">
        <p14:creationId xmlns:p14="http://schemas.microsoft.com/office/powerpoint/2010/main" val="89126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类似人类为实现一些目标而明确保存和操作相关信息片段的系统</a:t>
            </a:r>
          </a:p>
        </p:txBody>
      </p:sp>
      <p:sp>
        <p:nvSpPr>
          <p:cNvPr id="4" name="日期占位符 3"/>
          <p:cNvSpPr>
            <a:spLocks noGrp="1"/>
          </p:cNvSpPr>
          <p:nvPr>
            <p:ph type="dt" idx="10"/>
          </p:nvPr>
        </p:nvSpPr>
        <p:spPr/>
        <p:txBody>
          <a:bodyPr/>
          <a:lstStyle/>
          <a:p>
            <a:fld id="{AA53C20D-11EC-46A3-8EF0-5824E852019E}" type="datetime1">
              <a:rPr lang="en-US" smtClean="0"/>
              <a:t>11/20/18</a:t>
            </a:fld>
            <a:endParaRPr lang="en-US"/>
          </a:p>
        </p:txBody>
      </p:sp>
      <p:sp>
        <p:nvSpPr>
          <p:cNvPr id="5" name="幻灯片编号占位符 4"/>
          <p:cNvSpPr>
            <a:spLocks noGrp="1"/>
          </p:cNvSpPr>
          <p:nvPr>
            <p:ph type="sldNum" sz="quarter" idx="11"/>
          </p:nvPr>
        </p:nvSpPr>
        <p:spPr/>
        <p:txBody>
          <a:bodyPr/>
          <a:lstStyle/>
          <a:p>
            <a:fld id="{EE3C63F5-9DD8-4812-88AE-B3FA2C931E5B}" type="slidenum">
              <a:rPr lang="en-US" smtClean="0"/>
              <a:t>57</a:t>
            </a:fld>
            <a:endParaRPr lang="en-US"/>
          </a:p>
        </p:txBody>
      </p:sp>
    </p:spTree>
    <p:extLst>
      <p:ext uri="{BB962C8B-B14F-4D97-AF65-F5344CB8AC3E}">
        <p14:creationId xmlns:p14="http://schemas.microsoft.com/office/powerpoint/2010/main" val="700756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E3C26-C9FA-4C5A-B7DA-41A22523D72B}" type="slidenum">
              <a:rPr lang="zh-CN" altLang="en-US" smtClean="0"/>
              <a:t>58</a:t>
            </a:fld>
            <a:endParaRPr lang="zh-CN" altLang="en-US"/>
          </a:p>
        </p:txBody>
      </p:sp>
    </p:spTree>
    <p:extLst>
      <p:ext uri="{BB962C8B-B14F-4D97-AF65-F5344CB8AC3E}">
        <p14:creationId xmlns:p14="http://schemas.microsoft.com/office/powerpoint/2010/main" val="129273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幻灯片图像占位符 1"/>
          <p:cNvSpPr>
            <a:spLocks noGrp="1" noRot="1" noChangeAspect="1"/>
          </p:cNvSpPr>
          <p:nvPr>
            <p:ph type="sldImg"/>
          </p:nvPr>
        </p:nvSpPr>
        <p:spPr/>
      </p:sp>
      <p:sp>
        <p:nvSpPr>
          <p:cNvPr id="1048651" name="备注占位符 2"/>
          <p:cNvSpPr>
            <a:spLocks noGrp="1"/>
          </p:cNvSpPr>
          <p:nvPr>
            <p:ph type="body" idx="1"/>
          </p:nvPr>
        </p:nvSpPr>
        <p:spPr/>
        <p:txBody>
          <a:bodyPr/>
          <a:lstStyle/>
          <a:p>
            <a:endParaRPr lang="zh-CN" altLang="en-US" dirty="0"/>
          </a:p>
        </p:txBody>
      </p:sp>
      <p:sp>
        <p:nvSpPr>
          <p:cNvPr id="1048652" name="灯片编号占位符 3"/>
          <p:cNvSpPr>
            <a:spLocks noGrp="1"/>
          </p:cNvSpPr>
          <p:nvPr>
            <p:ph type="sldNum" sz="quarter" idx="10"/>
          </p:nvPr>
        </p:nvSpPr>
        <p:spPr/>
        <p:txBody>
          <a:bodyPr/>
          <a:lstStyle/>
          <a:p>
            <a:fld id="{242E3C26-C9FA-4C5A-B7DA-41A22523D72B}" type="slidenum">
              <a:rPr lang="zh-CN" altLang="en-US" smtClean="0"/>
              <a:t>9</a:t>
            </a:fld>
            <a:endParaRPr lang="zh-CN" altLang="en-US"/>
          </a:p>
        </p:txBody>
      </p:sp>
    </p:spTree>
    <p:extLst>
      <p:ext uri="{BB962C8B-B14F-4D97-AF65-F5344CB8AC3E}">
        <p14:creationId xmlns:p14="http://schemas.microsoft.com/office/powerpoint/2010/main" val="9838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幻灯片图像占位符 1"/>
          <p:cNvSpPr>
            <a:spLocks noGrp="1" noRot="1" noChangeAspect="1"/>
          </p:cNvSpPr>
          <p:nvPr>
            <p:ph type="sldImg"/>
          </p:nvPr>
        </p:nvSpPr>
        <p:spPr/>
      </p:sp>
      <p:sp>
        <p:nvSpPr>
          <p:cNvPr id="1048657" name="灯片编号占位符 3"/>
          <p:cNvSpPr>
            <a:spLocks noGrp="1"/>
          </p:cNvSpPr>
          <p:nvPr>
            <p:ph type="sldNum" sz="quarter" idx="10"/>
          </p:nvPr>
        </p:nvSpPr>
        <p:spPr/>
        <p:txBody>
          <a:bodyPr/>
          <a:lstStyle/>
          <a:p>
            <a:fld id="{242E3C26-C9FA-4C5A-B7DA-41A22523D72B}" type="slidenum">
              <a:rPr lang="zh-CN" altLang="en-US" smtClean="0"/>
              <a:t>10</a:t>
            </a:fld>
            <a:endParaRPr lang="zh-CN" altLang="en-US"/>
          </a:p>
        </p:txBody>
      </p:sp>
    </p:spTree>
    <p:extLst>
      <p:ext uri="{BB962C8B-B14F-4D97-AF65-F5344CB8AC3E}">
        <p14:creationId xmlns:p14="http://schemas.microsoft.com/office/powerpoint/2010/main" val="1251027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幻灯片图像占位符 1"/>
          <p:cNvSpPr>
            <a:spLocks noGrp="1" noRot="1" noChangeAspect="1"/>
          </p:cNvSpPr>
          <p:nvPr>
            <p:ph type="sldImg"/>
          </p:nvPr>
        </p:nvSpPr>
        <p:spPr/>
      </p:sp>
      <p:sp>
        <p:nvSpPr>
          <p:cNvPr id="1048661"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缺点：不如第一种强大。输出单元明确地训练成匹配训练集的目标，它们不太能捕获关于过去输入历史的必要信息</a:t>
            </a:r>
            <a:r>
              <a:rPr lang="zh-CN" altLang="en-US" dirty="0"/>
              <a:t> </a:t>
            </a:r>
            <a:br>
              <a:rPr lang="zh-CN" altLang="en-US" dirty="0"/>
            </a:br>
            <a:r>
              <a:rPr lang="en-US" altLang="zh-CN" dirty="0"/>
              <a:t>H</a:t>
            </a:r>
            <a:r>
              <a:rPr lang="zh-CN" altLang="en-US" dirty="0"/>
              <a:t>之间没有直接连接，神经网络把特定的输出值放入</a:t>
            </a:r>
            <a:r>
              <a:rPr lang="en-US" altLang="zh-CN" dirty="0"/>
              <a:t>o</a:t>
            </a:r>
            <a:r>
              <a:rPr lang="zh-CN" altLang="en-US" dirty="0"/>
              <a:t>中，只有输出</a:t>
            </a:r>
            <a:r>
              <a:rPr lang="en-US" altLang="zh-CN" dirty="0"/>
              <a:t>o</a:t>
            </a:r>
            <a:r>
              <a:rPr lang="zh-CN" altLang="en-US" dirty="0"/>
              <a:t>是能传播到未来的唯一信息，所以这种</a:t>
            </a:r>
            <a:r>
              <a:rPr lang="en-US" altLang="zh-CN" dirty="0" err="1"/>
              <a:t>rnn</a:t>
            </a:r>
            <a:r>
              <a:rPr lang="zh-CN" altLang="en-US" dirty="0"/>
              <a:t>不如第一种强大，第一种能把关于过去的任何信息放入</a:t>
            </a:r>
            <a:r>
              <a:rPr lang="en-US" altLang="zh-CN" dirty="0"/>
              <a:t>h</a:t>
            </a:r>
            <a:r>
              <a:rPr lang="zh-CN" altLang="en-US" dirty="0"/>
              <a:t>中然后传播到未来</a:t>
            </a:r>
            <a:endParaRPr lang="en-US" altLang="zh-CN" dirty="0"/>
          </a:p>
          <a:p>
            <a:r>
              <a:rPr lang="zh-CN" altLang="en-US" dirty="0"/>
              <a:t>好处：训练难度小，</a:t>
            </a:r>
            <a:r>
              <a:rPr lang="zh-CN" altLang="en-US" sz="1200" b="0" i="0" kern="1200" dirty="0">
                <a:solidFill>
                  <a:schemeClr val="tx1"/>
                </a:solidFill>
                <a:effectLst/>
                <a:latin typeface="+mn-lt"/>
                <a:ea typeface="+mn-ea"/>
                <a:cs typeface="+mn-cs"/>
              </a:rPr>
              <a:t>训练可以并行化，即在各时刻 </a:t>
            </a:r>
            <a:r>
              <a:rPr lang="en-US" altLang="zh-CN" sz="1200" b="0" i="1"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分别计算梯度。因为训练集提供输出的理想值，所以没有必要先计算前一时刻的输出。</a:t>
            </a:r>
            <a:r>
              <a:rPr lang="zh-CN" altLang="en-US" dirty="0"/>
              <a:t> </a:t>
            </a:r>
            <a:br>
              <a:rPr lang="zh-CN" altLang="en-US" dirty="0"/>
            </a:br>
            <a:endParaRPr lang="zh-CN" altLang="en-US" dirty="0"/>
          </a:p>
        </p:txBody>
      </p:sp>
      <p:sp>
        <p:nvSpPr>
          <p:cNvPr id="1048662" name="灯片编号占位符 3"/>
          <p:cNvSpPr>
            <a:spLocks noGrp="1"/>
          </p:cNvSpPr>
          <p:nvPr>
            <p:ph type="sldNum" sz="quarter" idx="10"/>
          </p:nvPr>
        </p:nvSpPr>
        <p:spPr/>
        <p:txBody>
          <a:bodyPr/>
          <a:lstStyle/>
          <a:p>
            <a:fld id="{242E3C26-C9FA-4C5A-B7DA-41A22523D72B}" type="slidenum">
              <a:rPr lang="zh-CN" altLang="en-US" smtClean="0"/>
              <a:t>11</a:t>
            </a:fld>
            <a:endParaRPr lang="zh-CN" altLang="en-US"/>
          </a:p>
        </p:txBody>
      </p:sp>
    </p:spTree>
    <p:extLst>
      <p:ext uri="{BB962C8B-B14F-4D97-AF65-F5344CB8AC3E}">
        <p14:creationId xmlns:p14="http://schemas.microsoft.com/office/powerpoint/2010/main" val="420253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幻灯片图像占位符 1"/>
          <p:cNvSpPr>
            <a:spLocks noGrp="1" noRot="1" noChangeAspect="1"/>
          </p:cNvSpPr>
          <p:nvPr>
            <p:ph type="sldImg"/>
          </p:nvPr>
        </p:nvSpPr>
        <p:spPr/>
      </p:sp>
      <p:sp>
        <p:nvSpPr>
          <p:cNvPr id="1048612"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这样的网络可以用于概括序列并产生用于进一步处理的固定大小的表示。</a:t>
            </a:r>
            <a:endParaRPr lang="zh-CN" altLang="en-US" dirty="0"/>
          </a:p>
        </p:txBody>
      </p:sp>
      <p:sp>
        <p:nvSpPr>
          <p:cNvPr id="1048613" name="灯片编号占位符 3"/>
          <p:cNvSpPr>
            <a:spLocks noGrp="1"/>
          </p:cNvSpPr>
          <p:nvPr>
            <p:ph type="sldNum" sz="quarter" idx="10"/>
          </p:nvPr>
        </p:nvSpPr>
        <p:spPr/>
        <p:txBody>
          <a:bodyPr/>
          <a:lstStyle/>
          <a:p>
            <a:fld id="{242E3C26-C9FA-4C5A-B7DA-41A22523D72B}" type="slidenum">
              <a:rPr lang="zh-CN" altLang="en-US" smtClean="0"/>
              <a:t>12</a:t>
            </a:fld>
            <a:endParaRPr lang="zh-CN" altLang="en-US"/>
          </a:p>
        </p:txBody>
      </p:sp>
    </p:spTree>
    <p:extLst>
      <p:ext uri="{BB962C8B-B14F-4D97-AF65-F5344CB8AC3E}">
        <p14:creationId xmlns:p14="http://schemas.microsoft.com/office/powerpoint/2010/main" val="162615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备注占位符 1048756"/>
          <p:cNvSpPr>
            <a:spLocks noGrp="1"/>
          </p:cNvSpPr>
          <p:nvPr>
            <p:ph type="body"/>
          </p:nvPr>
        </p:nvSpPr>
        <p:spPr/>
        <p:txBody>
          <a:bodyPr/>
          <a:lstStyle/>
          <a:p>
            <a:r>
              <a:rPr lang="zh-CN" altLang="en-US"/>
              <a:t>隐藏状态h(t)由x(t)和h(t−1)经过激活函数得到，这里是tanh函数，然后和权重矩阵v得到输出，再经过激活函数，这里是softmax函数，得到预测输出</a:t>
            </a:r>
          </a:p>
        </p:txBody>
      </p:sp>
    </p:spTree>
    <p:extLst>
      <p:ext uri="{BB962C8B-B14F-4D97-AF65-F5344CB8AC3E}">
        <p14:creationId xmlns:p14="http://schemas.microsoft.com/office/powerpoint/2010/main" val="179120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647670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59119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170746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94723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67662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65535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87778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34211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71948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608114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2" name="矩形 21"/>
          <p:cNvSpPr/>
          <p:nvPr userDrawn="1"/>
        </p:nvSpPr>
        <p:spPr>
          <a:xfrm>
            <a:off x="1" y="409574"/>
            <a:ext cx="936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0"/>
          </p:nvPr>
        </p:nvSpPr>
        <p:spPr>
          <a:xfrm>
            <a:off x="162000" y="392979"/>
            <a:ext cx="4918000"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a:t>单击此处编辑</a:t>
            </a:r>
          </a:p>
        </p:txBody>
      </p:sp>
      <p:sp>
        <p:nvSpPr>
          <p:cNvPr id="30" name="文本占位符 28"/>
          <p:cNvSpPr>
            <a:spLocks noGrp="1"/>
          </p:cNvSpPr>
          <p:nvPr>
            <p:ph type="body" sz="quarter" idx="11"/>
          </p:nvPr>
        </p:nvSpPr>
        <p:spPr>
          <a:xfrm>
            <a:off x="162000" y="712619"/>
            <a:ext cx="4918000"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a:t>单击此处编辑</a:t>
            </a:r>
          </a:p>
        </p:txBody>
      </p:sp>
    </p:spTree>
    <p:extLst>
      <p:ext uri="{BB962C8B-B14F-4D97-AF65-F5344CB8AC3E}">
        <p14:creationId xmlns:p14="http://schemas.microsoft.com/office/powerpoint/2010/main" val="145783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44300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t>2018/11/19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769949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NULL"/><Relationship Id="rId7"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4.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NULL"/><Relationship Id="rId5" Type="http://schemas.openxmlformats.org/officeDocument/2006/relationships/image" Target="../media/image66.png"/><Relationship Id="rId15" Type="http://schemas.openxmlformats.org/officeDocument/2006/relationships/image" Target="../media/image59.png"/><Relationship Id="rId10" Type="http://schemas.openxmlformats.org/officeDocument/2006/relationships/image" Target="NULL"/><Relationship Id="rId4" Type="http://schemas.openxmlformats.org/officeDocument/2006/relationships/image" Target="../media/image65.tiff"/><Relationship Id="rId9" Type="http://schemas.openxmlformats.org/officeDocument/2006/relationships/image" Target="NULL"/><Relationship Id="rId1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69.png"/><Relationship Id="rId3" Type="http://schemas.openxmlformats.org/officeDocument/2006/relationships/image" Target="../media/image65.tiff"/><Relationship Id="rId7" Type="http://schemas.openxmlformats.org/officeDocument/2006/relationships/image" Target="NULL"/><Relationship Id="rId12" Type="http://schemas.openxmlformats.org/officeDocument/2006/relationships/image" Target="../media/image59.png"/><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media/image60.png"/><Relationship Id="rId5" Type="http://schemas.openxmlformats.org/officeDocument/2006/relationships/image" Target="NULL"/><Relationship Id="rId15" Type="http://schemas.openxmlformats.org/officeDocument/2006/relationships/image" Target="../media/image71.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575"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p:nvSpPr>
        <p:spPr>
          <a:xfrm>
            <a:off x="710353" y="2566359"/>
            <a:ext cx="6898042" cy="633187"/>
          </a:xfrm>
          <a:prstGeom prst="rect">
            <a:avLst/>
          </a:prstGeom>
        </p:spPr>
        <p:txBody>
          <a:bodyPr wrap="none">
            <a:spAutoFit/>
          </a:bodyPr>
          <a:lstStyle/>
          <a:p>
            <a:pPr>
              <a:lnSpc>
                <a:spcPct val="120000"/>
              </a:lnSpc>
            </a:pPr>
            <a:r>
              <a:rPr lang="zh-CN" altLang="en-US" sz="3200" dirty="0">
                <a:solidFill>
                  <a:schemeClr val="bg1"/>
                </a:solidFill>
                <a:latin typeface="+mj-ea"/>
                <a:ea typeface="+mj-ea"/>
              </a:rPr>
              <a:t>第</a:t>
            </a:r>
            <a:r>
              <a:rPr lang="en-US" altLang="zh-CN" sz="3200" dirty="0">
                <a:solidFill>
                  <a:schemeClr val="bg1"/>
                </a:solidFill>
                <a:latin typeface="+mj-ea"/>
                <a:ea typeface="+mj-ea"/>
              </a:rPr>
              <a:t>10</a:t>
            </a:r>
            <a:r>
              <a:rPr lang="zh-CN" altLang="en-US" sz="3200" dirty="0">
                <a:solidFill>
                  <a:schemeClr val="bg1"/>
                </a:solidFill>
                <a:latin typeface="+mj-ea"/>
                <a:ea typeface="+mj-ea"/>
              </a:rPr>
              <a:t>章   序列建模： 循环和递归网络</a:t>
            </a:r>
          </a:p>
        </p:txBody>
      </p:sp>
      <p:cxnSp>
        <p:nvCxnSpPr>
          <p:cNvPr id="9" name="直接连接符 8"/>
          <p:cNvCxnSpPr/>
          <p:nvPr/>
        </p:nvCxnSpPr>
        <p:spPr>
          <a:xfrm flipV="1">
            <a:off x="800100" y="3764478"/>
            <a:ext cx="3463142" cy="66"/>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0353" y="3889525"/>
            <a:ext cx="3552889" cy="33791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chemeClr val="accent1">
                    <a:lumMod val="20000"/>
                    <a:lumOff val="80000"/>
                  </a:schemeClr>
                </a:solidFill>
                <a:latin typeface="+mn-ea"/>
              </a:rPr>
              <a:t>周晓旭，陈远哲，艾丽斯</a:t>
            </a:r>
            <a:endParaRPr lang="en-US" altLang="zh-CN" sz="1200" dirty="0">
              <a:solidFill>
                <a:schemeClr val="accent1">
                  <a:lumMod val="20000"/>
                  <a:lumOff val="80000"/>
                </a:schemeClr>
              </a:solidFill>
              <a:latin typeface="+mn-ea"/>
            </a:endParaRPr>
          </a:p>
        </p:txBody>
      </p:sp>
    </p:spTree>
    <p:extLst>
      <p:ext uri="{BB962C8B-B14F-4D97-AF65-F5344CB8AC3E}">
        <p14:creationId xmlns:p14="http://schemas.microsoft.com/office/powerpoint/2010/main" val="369582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文本占位符 1"/>
          <p:cNvSpPr>
            <a:spLocks noGrp="1"/>
          </p:cNvSpPr>
          <p:nvPr>
            <p:ph type="body" sz="quarter" idx="10"/>
          </p:nvPr>
        </p:nvSpPr>
        <p:spPr/>
        <p:txBody>
          <a:bodyPr>
            <a:normAutofit lnSpcReduction="10000"/>
          </a:bodyPr>
          <a:lstStyle/>
          <a:p>
            <a:r>
              <a:rPr lang="zh-CN" altLang="en-US" dirty="0"/>
              <a:t>三种模型</a:t>
            </a:r>
            <a:endParaRPr lang="en-US" altLang="zh-CN" dirty="0"/>
          </a:p>
        </p:txBody>
      </p:sp>
      <p:sp>
        <p:nvSpPr>
          <p:cNvPr id="1048654" name="TextBox 2"/>
          <p:cNvSpPr txBox="1"/>
          <p:nvPr/>
        </p:nvSpPr>
        <p:spPr>
          <a:xfrm>
            <a:off x="164384" y="1227681"/>
            <a:ext cx="7167880" cy="891540"/>
          </a:xfrm>
          <a:prstGeom prst="rect">
            <a:avLst/>
          </a:prstGeom>
          <a:noFill/>
        </p:spPr>
        <p:txBody>
          <a:bodyPr wrap="none" rtlCol="0">
            <a:spAutoFit/>
          </a:bodyPr>
          <a:lstStyle/>
          <a:p>
            <a:r>
              <a:rPr lang="en-US" altLang="zh-CN" dirty="0"/>
              <a:t>1</a:t>
            </a:r>
            <a:r>
              <a:rPr lang="zh-CN" altLang="en-US" dirty="0"/>
              <a:t>、每个时间步都有输出，并且隐藏单元之间有循环连接的循环网络。</a:t>
            </a:r>
            <a:endParaRPr lang="en-US" altLang="zh-CN" dirty="0"/>
          </a:p>
          <a:p>
            <a:r>
              <a:rPr lang="zh-CN" altLang="en-US" dirty="0"/>
              <a:t> </a:t>
            </a:r>
            <a:br>
              <a:rPr lang="zh-CN" altLang="en-US" dirty="0"/>
            </a:br>
            <a:endParaRPr lang="zh-CN" altLang="en-US" dirty="0"/>
          </a:p>
        </p:txBody>
      </p:sp>
      <p:pic>
        <p:nvPicPr>
          <p:cNvPr id="2097168" name="Picture 3"/>
          <p:cNvPicPr>
            <a:picLocks noChangeAspect="1" noChangeArrowheads="1"/>
          </p:cNvPicPr>
          <p:nvPr/>
        </p:nvPicPr>
        <p:blipFill>
          <a:blip r:embed="rId3"/>
          <a:srcRect/>
          <a:stretch>
            <a:fillRect/>
          </a:stretch>
        </p:blipFill>
        <p:spPr bwMode="auto">
          <a:xfrm>
            <a:off x="1357683" y="1934630"/>
            <a:ext cx="5938464" cy="4092050"/>
          </a:xfrm>
          <a:prstGeom prst="rect">
            <a:avLst/>
          </a:prstGeom>
          <a:noFill/>
          <a:ln>
            <a:noFill/>
          </a:ln>
          <a:effectLst/>
        </p:spPr>
      </p:pic>
    </p:spTree>
    <p:extLst>
      <p:ext uri="{BB962C8B-B14F-4D97-AF65-F5344CB8AC3E}">
        <p14:creationId xmlns:p14="http://schemas.microsoft.com/office/powerpoint/2010/main" val="64635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占位符 1"/>
          <p:cNvSpPr>
            <a:spLocks noGrp="1"/>
          </p:cNvSpPr>
          <p:nvPr>
            <p:ph type="body" sz="quarter" idx="10"/>
          </p:nvPr>
        </p:nvSpPr>
        <p:spPr/>
        <p:txBody>
          <a:bodyPr>
            <a:normAutofit lnSpcReduction="10000"/>
          </a:bodyPr>
          <a:lstStyle/>
          <a:p>
            <a:r>
              <a:rPr lang="zh-CN" altLang="en-US" dirty="0"/>
              <a:t>三种模型</a:t>
            </a:r>
            <a:endParaRPr lang="en-US" altLang="zh-CN" dirty="0"/>
          </a:p>
          <a:p>
            <a:endParaRPr lang="zh-CN" altLang="en-US" dirty="0"/>
          </a:p>
        </p:txBody>
      </p:sp>
      <p:sp>
        <p:nvSpPr>
          <p:cNvPr id="1048659" name="文本占位符 2"/>
          <p:cNvSpPr>
            <a:spLocks noGrp="1"/>
          </p:cNvSpPr>
          <p:nvPr>
            <p:ph type="body" sz="quarter" idx="11"/>
          </p:nvPr>
        </p:nvSpPr>
        <p:spPr>
          <a:xfrm>
            <a:off x="240810" y="1264160"/>
            <a:ext cx="8170342" cy="934521"/>
          </a:xfrm>
        </p:spPr>
        <p:txBody>
          <a:bodyPr>
            <a:normAutofit/>
          </a:bodyPr>
          <a:lstStyle/>
          <a:p>
            <a:pPr>
              <a:spcBef>
                <a:spcPts val="0"/>
              </a:spcBef>
            </a:pPr>
            <a:r>
              <a:rPr lang="en-US" altLang="zh-CN" sz="1800" dirty="0"/>
              <a:t>2</a:t>
            </a:r>
            <a:r>
              <a:rPr lang="zh-CN" altLang="en-US" sz="1800" dirty="0"/>
              <a:t>、每个时间步都有输出，只有当前时刻的输出到下个时刻的隐藏单元之间有循环连接的循环网络。</a:t>
            </a:r>
            <a:br>
              <a:rPr lang="zh-CN" altLang="en-US" dirty="0"/>
            </a:br>
            <a:endParaRPr lang="zh-CN" altLang="en-US" dirty="0"/>
          </a:p>
        </p:txBody>
      </p:sp>
      <p:pic>
        <p:nvPicPr>
          <p:cNvPr id="2097169" name="Picture 2"/>
          <p:cNvPicPr>
            <a:picLocks noChangeAspect="1" noChangeArrowheads="1"/>
          </p:cNvPicPr>
          <p:nvPr/>
        </p:nvPicPr>
        <p:blipFill>
          <a:blip r:embed="rId3"/>
          <a:srcRect/>
          <a:stretch>
            <a:fillRect/>
          </a:stretch>
        </p:blipFill>
        <p:spPr bwMode="auto">
          <a:xfrm>
            <a:off x="1428108" y="2005489"/>
            <a:ext cx="6061753" cy="3876893"/>
          </a:xfrm>
          <a:prstGeom prst="rect">
            <a:avLst/>
          </a:prstGeom>
          <a:noFill/>
          <a:ln>
            <a:noFill/>
          </a:ln>
          <a:effectLst/>
        </p:spPr>
      </p:pic>
    </p:spTree>
    <p:extLst>
      <p:ext uri="{BB962C8B-B14F-4D97-AF65-F5344CB8AC3E}">
        <p14:creationId xmlns:p14="http://schemas.microsoft.com/office/powerpoint/2010/main" val="39234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文本占位符 1"/>
          <p:cNvSpPr>
            <a:spLocks noGrp="1"/>
          </p:cNvSpPr>
          <p:nvPr>
            <p:ph type="body" sz="quarter" idx="10"/>
          </p:nvPr>
        </p:nvSpPr>
        <p:spPr/>
        <p:txBody>
          <a:bodyPr>
            <a:normAutofit lnSpcReduction="10000"/>
          </a:bodyPr>
          <a:lstStyle/>
          <a:p>
            <a:r>
              <a:rPr lang="zh-CN" altLang="en-US" dirty="0"/>
              <a:t>三种模型</a:t>
            </a:r>
            <a:endParaRPr lang="en-US" altLang="zh-CN" dirty="0"/>
          </a:p>
          <a:p>
            <a:endParaRPr lang="zh-CN" altLang="en-US" dirty="0"/>
          </a:p>
        </p:txBody>
      </p:sp>
      <p:sp>
        <p:nvSpPr>
          <p:cNvPr id="1048610" name="文本占位符 2"/>
          <p:cNvSpPr>
            <a:spLocks noGrp="1"/>
          </p:cNvSpPr>
          <p:nvPr>
            <p:ph type="body" sz="quarter" idx="11"/>
          </p:nvPr>
        </p:nvSpPr>
        <p:spPr>
          <a:xfrm>
            <a:off x="184933" y="1185231"/>
            <a:ext cx="8342618" cy="520280"/>
          </a:xfrm>
        </p:spPr>
        <p:txBody>
          <a:bodyPr>
            <a:normAutofit lnSpcReduction="10000"/>
          </a:bodyPr>
          <a:lstStyle/>
          <a:p>
            <a:r>
              <a:rPr lang="en-US" altLang="zh-CN" sz="1900" dirty="0"/>
              <a:t>3</a:t>
            </a:r>
            <a:r>
              <a:rPr lang="zh-CN" altLang="en-US" sz="1900" dirty="0"/>
              <a:t>、隐藏单元之间存在循环连接，但读取整个序列后产生单个输出的循环网络 </a:t>
            </a:r>
            <a:br>
              <a:rPr lang="zh-CN" altLang="en-US" dirty="0"/>
            </a:br>
            <a:endParaRPr lang="zh-CN" altLang="en-US" dirty="0"/>
          </a:p>
        </p:txBody>
      </p:sp>
      <p:pic>
        <p:nvPicPr>
          <p:cNvPr id="2097160" name="Picture 2"/>
          <p:cNvPicPr>
            <a:picLocks noChangeAspect="1" noChangeArrowheads="1"/>
          </p:cNvPicPr>
          <p:nvPr/>
        </p:nvPicPr>
        <p:blipFill>
          <a:blip r:embed="rId3"/>
          <a:srcRect/>
          <a:stretch>
            <a:fillRect/>
          </a:stretch>
        </p:blipFill>
        <p:spPr bwMode="auto">
          <a:xfrm>
            <a:off x="1652588" y="1823433"/>
            <a:ext cx="5436581" cy="3467705"/>
          </a:xfrm>
          <a:prstGeom prst="rect">
            <a:avLst/>
          </a:prstGeom>
          <a:noFill/>
          <a:ln>
            <a:noFill/>
          </a:ln>
          <a:effectLst/>
        </p:spPr>
      </p:pic>
    </p:spTree>
    <p:extLst>
      <p:ext uri="{BB962C8B-B14F-4D97-AF65-F5344CB8AC3E}">
        <p14:creationId xmlns:p14="http://schemas.microsoft.com/office/powerpoint/2010/main" val="39614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文本占位符 1"/>
          <p:cNvSpPr>
            <a:spLocks noGrp="1"/>
          </p:cNvSpPr>
          <p:nvPr>
            <p:ph type="body" sz="quarter" idx="10"/>
          </p:nvPr>
        </p:nvSpPr>
        <p:spPr/>
        <p:txBody>
          <a:bodyPr>
            <a:normAutofit lnSpcReduction="10000"/>
          </a:bodyPr>
          <a:lstStyle/>
          <a:p>
            <a:r>
              <a:rPr lang="zh-CN" altLang="en-US" dirty="0"/>
              <a:t>前向传播</a:t>
            </a:r>
          </a:p>
        </p:txBody>
      </p:sp>
      <p:sp>
        <p:nvSpPr>
          <p:cNvPr id="1048603" name="文本占位符 2"/>
          <p:cNvSpPr>
            <a:spLocks noGrp="1"/>
          </p:cNvSpPr>
          <p:nvPr>
            <p:ph type="body" sz="quarter" idx="11"/>
          </p:nvPr>
        </p:nvSpPr>
        <p:spPr/>
        <p:txBody>
          <a:bodyPr/>
          <a:lstStyle/>
          <a:p>
            <a:endParaRPr lang="zh-CN" altLang="en-US"/>
          </a:p>
        </p:txBody>
      </p:sp>
      <p:pic>
        <p:nvPicPr>
          <p:cNvPr id="2097180" name="Picture 3"/>
          <p:cNvPicPr>
            <a:picLocks noChangeAspect="1" noChangeArrowheads="1"/>
          </p:cNvPicPr>
          <p:nvPr/>
        </p:nvPicPr>
        <p:blipFill>
          <a:blip r:embed="rId3"/>
          <a:srcRect/>
          <a:stretch>
            <a:fillRect/>
          </a:stretch>
        </p:blipFill>
        <p:spPr bwMode="auto">
          <a:xfrm>
            <a:off x="0" y="1829790"/>
            <a:ext cx="4977305" cy="3198421"/>
          </a:xfrm>
          <a:prstGeom prst="rect">
            <a:avLst/>
          </a:prstGeom>
          <a:noFill/>
          <a:ln>
            <a:noFill/>
          </a:ln>
          <a:effectLst/>
        </p:spPr>
      </p:pic>
      <p:pic>
        <p:nvPicPr>
          <p:cNvPr id="2097181" name="Picture 4"/>
          <p:cNvPicPr>
            <a:picLocks noChangeAspect="1" noChangeArrowheads="1"/>
          </p:cNvPicPr>
          <p:nvPr/>
        </p:nvPicPr>
        <p:blipFill>
          <a:blip r:embed="rId4"/>
          <a:srcRect/>
          <a:stretch>
            <a:fillRect/>
          </a:stretch>
        </p:blipFill>
        <p:spPr bwMode="auto">
          <a:xfrm>
            <a:off x="5668818" y="2734647"/>
            <a:ext cx="4539638" cy="1388707"/>
          </a:xfrm>
          <a:prstGeom prst="rect">
            <a:avLst/>
          </a:prstGeom>
          <a:noFill/>
          <a:ln>
            <a:noFill/>
          </a:ln>
          <a:effectLst/>
        </p:spPr>
      </p:pic>
    </p:spTree>
    <p:extLst>
      <p:ext uri="{BB962C8B-B14F-4D97-AF65-F5344CB8AC3E}">
        <p14:creationId xmlns:p14="http://schemas.microsoft.com/office/powerpoint/2010/main" val="220688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文本占位符 1"/>
          <p:cNvSpPr>
            <a:spLocks noGrp="1"/>
          </p:cNvSpPr>
          <p:nvPr>
            <p:ph type="body" sz="quarter" idx="10"/>
          </p:nvPr>
        </p:nvSpPr>
        <p:spPr/>
        <p:txBody>
          <a:bodyPr>
            <a:normAutofit lnSpcReduction="10000"/>
          </a:bodyPr>
          <a:lstStyle/>
          <a:p>
            <a:r>
              <a:rPr lang="zh-CN" altLang="en-US" dirty="0"/>
              <a:t>随时间反向传播</a:t>
            </a:r>
            <a:r>
              <a:rPr lang="en-US" altLang="zh-CN" dirty="0"/>
              <a:t>:BPTT</a:t>
            </a:r>
            <a:endParaRPr lang="zh-CN" altLang="en-US"/>
          </a:p>
        </p:txBody>
      </p:sp>
      <p:sp>
        <p:nvSpPr>
          <p:cNvPr id="1048737" name="文本占位符 2"/>
          <p:cNvSpPr>
            <a:spLocks noGrp="1"/>
          </p:cNvSpPr>
          <p:nvPr>
            <p:ph type="body" sz="quarter" idx="11"/>
          </p:nvPr>
        </p:nvSpPr>
        <p:spPr/>
        <p:txBody>
          <a:bodyPr/>
          <a:lstStyle/>
          <a:p>
            <a:endParaRPr lang="zh-CN" altLang="en-US"/>
          </a:p>
        </p:txBody>
      </p:sp>
      <p:pic>
        <p:nvPicPr>
          <p:cNvPr id="2097173" name="图片 2097172"/>
          <p:cNvPicPr>
            <a:picLocks/>
          </p:cNvPicPr>
          <p:nvPr/>
        </p:nvPicPr>
        <p:blipFill>
          <a:blip r:embed="rId2"/>
          <a:srcRect l="5384" r="5384"/>
          <a:stretch>
            <a:fillRect/>
          </a:stretch>
        </p:blipFill>
        <p:spPr>
          <a:xfrm>
            <a:off x="0" y="1355559"/>
            <a:ext cx="9144000" cy="3508076"/>
          </a:xfrm>
          <a:prstGeom prst="rect">
            <a:avLst/>
          </a:prstGeom>
        </p:spPr>
      </p:pic>
    </p:spTree>
    <p:extLst>
      <p:ext uri="{BB962C8B-B14F-4D97-AF65-F5344CB8AC3E}">
        <p14:creationId xmlns:p14="http://schemas.microsoft.com/office/powerpoint/2010/main" val="188263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4" name="文本占位符 1"/>
          <p:cNvSpPr>
            <a:spLocks noGrp="1"/>
          </p:cNvSpPr>
          <p:nvPr>
            <p:ph type="body" sz="quarter" idx="10"/>
          </p:nvPr>
        </p:nvSpPr>
        <p:spPr/>
        <p:txBody>
          <a:bodyPr>
            <a:normAutofit lnSpcReduction="10000"/>
          </a:bodyPr>
          <a:lstStyle/>
          <a:p>
            <a:r>
              <a:rPr lang="zh-CN" altLang="en-US" dirty="0"/>
              <a:t>随时间反向传播</a:t>
            </a:r>
            <a:r>
              <a:rPr lang="en-US" altLang="zh-CN" dirty="0"/>
              <a:t>:BPTT</a:t>
            </a:r>
            <a:endParaRPr lang="zh-CN" altLang="en-US"/>
          </a:p>
        </p:txBody>
      </p:sp>
      <p:sp>
        <p:nvSpPr>
          <p:cNvPr id="1048746" name="文本占位符 2"/>
          <p:cNvSpPr>
            <a:spLocks noGrp="1"/>
          </p:cNvSpPr>
          <p:nvPr>
            <p:ph type="body" sz="quarter" idx="11"/>
          </p:nvPr>
        </p:nvSpPr>
        <p:spPr/>
        <p:txBody>
          <a:bodyPr/>
          <a:lstStyle/>
          <a:p>
            <a:endParaRPr lang="zh-CN" altLang="en-US"/>
          </a:p>
        </p:txBody>
      </p:sp>
      <p:pic>
        <p:nvPicPr>
          <p:cNvPr id="2097177" name="图片 2097176"/>
          <p:cNvPicPr>
            <a:picLocks/>
          </p:cNvPicPr>
          <p:nvPr/>
        </p:nvPicPr>
        <p:blipFill>
          <a:blip r:embed="rId3"/>
          <a:stretch>
            <a:fillRect/>
          </a:stretch>
        </p:blipFill>
        <p:spPr>
          <a:xfrm>
            <a:off x="0" y="1674962"/>
            <a:ext cx="9144000" cy="3508076"/>
          </a:xfrm>
          <a:prstGeom prst="rect">
            <a:avLst/>
          </a:prstGeom>
        </p:spPr>
      </p:pic>
    </p:spTree>
    <p:extLst>
      <p:ext uri="{BB962C8B-B14F-4D97-AF65-F5344CB8AC3E}">
        <p14:creationId xmlns:p14="http://schemas.microsoft.com/office/powerpoint/2010/main" val="2013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文本占位符 1"/>
          <p:cNvSpPr>
            <a:spLocks noGrp="1"/>
          </p:cNvSpPr>
          <p:nvPr>
            <p:ph type="body" sz="quarter" idx="10"/>
          </p:nvPr>
        </p:nvSpPr>
        <p:spPr/>
        <p:txBody>
          <a:bodyPr>
            <a:normAutofit lnSpcReduction="10000"/>
          </a:bodyPr>
          <a:lstStyle/>
          <a:p>
            <a:r>
              <a:rPr lang="zh-CN" altLang="en-US" dirty="0"/>
              <a:t>随时间反向传播</a:t>
            </a:r>
            <a:r>
              <a:rPr lang="en-US" altLang="zh-CN" dirty="0"/>
              <a:t>:BPTT</a:t>
            </a:r>
            <a:endParaRPr lang="zh-CN" altLang="en-US"/>
          </a:p>
        </p:txBody>
      </p:sp>
      <p:sp>
        <p:nvSpPr>
          <p:cNvPr id="1048742" name="文本占位符 2"/>
          <p:cNvSpPr>
            <a:spLocks noGrp="1"/>
          </p:cNvSpPr>
          <p:nvPr>
            <p:ph type="body" sz="quarter" idx="11"/>
          </p:nvPr>
        </p:nvSpPr>
        <p:spPr/>
        <p:txBody>
          <a:bodyPr/>
          <a:lstStyle/>
          <a:p>
            <a:endParaRPr lang="zh-CN" altLang="en-US"/>
          </a:p>
        </p:txBody>
      </p:sp>
      <p:pic>
        <p:nvPicPr>
          <p:cNvPr id="2097175" name="图片 2097174"/>
          <p:cNvPicPr>
            <a:picLocks/>
          </p:cNvPicPr>
          <p:nvPr/>
        </p:nvPicPr>
        <p:blipFill>
          <a:blip r:embed="rId3"/>
          <a:srcRect t="1234" b="1234"/>
          <a:stretch>
            <a:fillRect/>
          </a:stretch>
        </p:blipFill>
        <p:spPr>
          <a:xfrm>
            <a:off x="0" y="1674962"/>
            <a:ext cx="9144000" cy="3508076"/>
          </a:xfrm>
          <a:prstGeom prst="rect">
            <a:avLst/>
          </a:prstGeom>
        </p:spPr>
      </p:pic>
    </p:spTree>
    <p:extLst>
      <p:ext uri="{BB962C8B-B14F-4D97-AF65-F5344CB8AC3E}">
        <p14:creationId xmlns:p14="http://schemas.microsoft.com/office/powerpoint/2010/main" val="419172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8" name="文本占位符 1"/>
          <p:cNvSpPr>
            <a:spLocks noGrp="1"/>
          </p:cNvSpPr>
          <p:nvPr>
            <p:ph type="body" sz="quarter" idx="10"/>
          </p:nvPr>
        </p:nvSpPr>
        <p:spPr/>
        <p:txBody>
          <a:bodyPr>
            <a:normAutofit lnSpcReduction="10000"/>
          </a:bodyPr>
          <a:lstStyle/>
          <a:p>
            <a:r>
              <a:rPr lang="zh-CN" altLang="en-US" dirty="0"/>
              <a:t>随时间反向传播</a:t>
            </a:r>
            <a:r>
              <a:rPr lang="en-US" altLang="zh-CN" dirty="0"/>
              <a:t>:BPTT</a:t>
            </a:r>
            <a:endParaRPr lang="zh-CN" altLang="en-US"/>
          </a:p>
        </p:txBody>
      </p:sp>
      <p:sp>
        <p:nvSpPr>
          <p:cNvPr id="1048750" name="文本占位符 2"/>
          <p:cNvSpPr>
            <a:spLocks noGrp="1"/>
          </p:cNvSpPr>
          <p:nvPr>
            <p:ph type="body" sz="quarter" idx="11"/>
          </p:nvPr>
        </p:nvSpPr>
        <p:spPr/>
        <p:txBody>
          <a:bodyPr/>
          <a:lstStyle/>
          <a:p>
            <a:endParaRPr lang="zh-CN" altLang="en-US"/>
          </a:p>
        </p:txBody>
      </p:sp>
      <p:pic>
        <p:nvPicPr>
          <p:cNvPr id="2097179" name="图片 2097178"/>
          <p:cNvPicPr>
            <a:picLocks/>
          </p:cNvPicPr>
          <p:nvPr/>
        </p:nvPicPr>
        <p:blipFill>
          <a:blip r:embed="rId2"/>
          <a:srcRect t="1234" b="1234"/>
          <a:stretch>
            <a:fillRect/>
          </a:stretch>
        </p:blipFill>
        <p:spPr>
          <a:xfrm>
            <a:off x="0" y="1674962"/>
            <a:ext cx="9144000" cy="3508076"/>
          </a:xfrm>
          <a:prstGeom prst="rect">
            <a:avLst/>
          </a:prstGeom>
        </p:spPr>
      </p:pic>
    </p:spTree>
    <p:extLst>
      <p:ext uri="{BB962C8B-B14F-4D97-AF65-F5344CB8AC3E}">
        <p14:creationId xmlns:p14="http://schemas.microsoft.com/office/powerpoint/2010/main" val="113263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文本占位符 1"/>
          <p:cNvSpPr>
            <a:spLocks noGrp="1"/>
          </p:cNvSpPr>
          <p:nvPr>
            <p:ph type="body" sz="quarter" idx="10"/>
          </p:nvPr>
        </p:nvSpPr>
        <p:spPr>
          <a:prstGeom prst="rect">
            <a:avLst/>
          </a:prstGeom>
        </p:spPr>
        <p:txBody>
          <a:bodyPr>
            <a:normAutofit lnSpcReduction="10000"/>
          </a:bodyPr>
          <a:lstStyle/>
          <a:p>
            <a:endParaRPr lang="zh-CN" altLang="en-US"/>
          </a:p>
          <a:p>
            <a:endParaRPr lang="zh-CN" altLang="en-US" dirty="0"/>
          </a:p>
        </p:txBody>
      </p:sp>
      <p:pic>
        <p:nvPicPr>
          <p:cNvPr id="2097157" name="Picture 4"/>
          <p:cNvPicPr>
            <a:picLocks noChangeAspect="1" noChangeArrowheads="1"/>
          </p:cNvPicPr>
          <p:nvPr/>
        </p:nvPicPr>
        <p:blipFill>
          <a:blip r:embed="rId2"/>
          <a:srcRect/>
          <a:stretch>
            <a:fillRect/>
          </a:stretch>
        </p:blipFill>
        <p:spPr bwMode="auto">
          <a:xfrm>
            <a:off x="2297851" y="1936181"/>
            <a:ext cx="4548297" cy="1492819"/>
          </a:xfrm>
          <a:prstGeom prst="rect">
            <a:avLst/>
          </a:prstGeom>
          <a:noFill/>
          <a:ln>
            <a:noFill/>
          </a:ln>
          <a:effectLst/>
        </p:spPr>
      </p:pic>
      <p:pic>
        <p:nvPicPr>
          <p:cNvPr id="2097158" name="Picture 5"/>
          <p:cNvPicPr>
            <a:picLocks noChangeAspect="1" noChangeArrowheads="1"/>
          </p:cNvPicPr>
          <p:nvPr/>
        </p:nvPicPr>
        <p:blipFill>
          <a:blip r:embed="rId3"/>
          <a:srcRect/>
          <a:stretch>
            <a:fillRect/>
          </a:stretch>
        </p:blipFill>
        <p:spPr bwMode="auto">
          <a:xfrm>
            <a:off x="1921519" y="3668006"/>
            <a:ext cx="5299457" cy="1444470"/>
          </a:xfrm>
          <a:prstGeom prst="rect">
            <a:avLst/>
          </a:prstGeom>
          <a:noFill/>
          <a:ln>
            <a:noFill/>
          </a:ln>
          <a:effectLst/>
        </p:spPr>
      </p:pic>
      <p:sp>
        <p:nvSpPr>
          <p:cNvPr id="1048754" name="文本占位符 1"/>
          <p:cNvSpPr>
            <a:spLocks noGrp="1"/>
          </p:cNvSpPr>
          <p:nvPr>
            <p:ph type="body" sz="quarter" idx="10"/>
          </p:nvPr>
        </p:nvSpPr>
        <p:spPr>
          <a:xfrm>
            <a:off x="162000" y="392979"/>
            <a:ext cx="4918000"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buFont typeface="Arial" panose="020B0604020202020204" pitchFamily="34" charset="0"/>
              <a:buChar char="•"/>
              <a:defRPr sz="1800" kern="1200">
                <a:solidFill>
                  <a:schemeClr val="tx1"/>
                </a:solidFill>
                <a:latin typeface="+mn-lt"/>
                <a:ea typeface="+mn-ea"/>
                <a:cs typeface="+mn-cs"/>
              </a:defRPr>
            </a:lvl9pPr>
          </a:lstStyle>
          <a:p>
            <a:r>
              <a:rPr lang="zh-CN" altLang="en-US" dirty="0"/>
              <a:t>随时间反向传播</a:t>
            </a:r>
            <a:r>
              <a:rPr lang="en-US" altLang="zh-CN" dirty="0"/>
              <a:t>:BPTT</a:t>
            </a:r>
            <a:endParaRPr lang="zh-CN" altLang="en-US"/>
          </a:p>
        </p:txBody>
      </p:sp>
    </p:spTree>
    <p:extLst>
      <p:ext uri="{BB962C8B-B14F-4D97-AF65-F5344CB8AC3E}">
        <p14:creationId xmlns:p14="http://schemas.microsoft.com/office/powerpoint/2010/main" val="129496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占位符 1"/>
          <p:cNvSpPr>
            <a:spLocks noGrp="1"/>
          </p:cNvSpPr>
          <p:nvPr>
            <p:ph type="body" sz="quarter" idx="10"/>
          </p:nvPr>
        </p:nvSpPr>
        <p:spPr>
          <a:prstGeom prst="rect">
            <a:avLst/>
          </a:prstGeom>
        </p:spPr>
        <p:txBody>
          <a:bodyPr>
            <a:normAutofit lnSpcReduction="10000"/>
          </a:bodyPr>
          <a:lstStyle/>
          <a:p>
            <a:r>
              <a:rPr lang="zh-CN" altLang="en-US" dirty="0"/>
              <a:t>随时间反向传播</a:t>
            </a:r>
            <a:r>
              <a:rPr lang="en-US" altLang="zh-CN" dirty="0"/>
              <a:t>:BPTT</a:t>
            </a:r>
            <a:endParaRPr lang="zh-CN" altLang="en-US"/>
          </a:p>
        </p:txBody>
      </p:sp>
      <p:sp>
        <p:nvSpPr>
          <p:cNvPr id="1048585" name="文本占位符 2"/>
          <p:cNvSpPr>
            <a:spLocks noGrp="1" noRot="1" noChangeAspect="1" noMove="1" noResize="1" noEditPoints="1" noAdjustHandles="1" noChangeArrowheads="1" noChangeShapeType="1" noTextEdit="1"/>
          </p:cNvSpPr>
          <p:nvPr>
            <p:ph type="body" sz="quarter" idx="11"/>
          </p:nvPr>
        </p:nvSpPr>
        <p:spPr>
          <a:xfrm>
            <a:off x="192823" y="1431810"/>
            <a:ext cx="7297038" cy="3109368"/>
          </a:xfrm>
          <a:blipFill rotWithShape="1">
            <a:blip r:embed="rId3"/>
            <a:stretch>
              <a:fillRect l="-501"/>
            </a:stretch>
          </a:blipFill>
        </p:spPr>
        <p:txBody>
          <a:bodyPr/>
          <a:lstStyle/>
          <a:p>
            <a:r>
              <a:rPr lang="zh-CN" altLang="en-US">
                <a:noFill/>
              </a:rPr>
              <a:t> </a:t>
            </a:r>
          </a:p>
        </p:txBody>
      </p:sp>
      <p:sp>
        <p:nvSpPr>
          <p:cNvPr id="1048586" name="TextBox 3"/>
          <p:cNvSpPr txBox="1">
            <a:spLocks noRot="1" noChangeAspect="1" noMove="1" noResize="1" noEditPoints="1" noAdjustHandles="1" noChangeArrowheads="1" noChangeShapeType="1" noTextEdit="1"/>
          </p:cNvSpPr>
          <p:nvPr/>
        </p:nvSpPr>
        <p:spPr>
          <a:xfrm>
            <a:off x="268232" y="1317996"/>
            <a:ext cx="7366571" cy="646331"/>
          </a:xfrm>
          <a:prstGeom prst="rect">
            <a:avLst/>
          </a:prstGeom>
          <a:blipFill rotWithShape="1">
            <a:blip r:embed="rId4"/>
            <a:stretch>
              <a:fillRect l="-662" t="-6604"/>
            </a:stretch>
          </a:blipFill>
        </p:spPr>
        <p:txBody>
          <a:bodyPr/>
          <a:lstStyle/>
          <a:p>
            <a:r>
              <a:rPr lang="zh-CN" altLang="en-US">
                <a:noFill/>
              </a:rPr>
              <a:t> </a:t>
            </a:r>
          </a:p>
        </p:txBody>
      </p:sp>
      <p:pic>
        <p:nvPicPr>
          <p:cNvPr id="2097152" name="Picture 2"/>
          <p:cNvPicPr>
            <a:picLocks noChangeAspect="1" noChangeArrowheads="1"/>
          </p:cNvPicPr>
          <p:nvPr/>
        </p:nvPicPr>
        <p:blipFill>
          <a:blip r:embed="rId5"/>
          <a:srcRect/>
          <a:stretch>
            <a:fillRect/>
          </a:stretch>
        </p:blipFill>
        <p:spPr bwMode="auto">
          <a:xfrm>
            <a:off x="1178906" y="2169869"/>
            <a:ext cx="1257300" cy="647700"/>
          </a:xfrm>
          <a:prstGeom prst="rect">
            <a:avLst/>
          </a:prstGeom>
          <a:noFill/>
          <a:ln>
            <a:noFill/>
          </a:ln>
          <a:effectLst/>
        </p:spPr>
      </p:pic>
      <p:pic>
        <p:nvPicPr>
          <p:cNvPr id="2097153" name="Picture 3"/>
          <p:cNvPicPr>
            <a:picLocks noChangeAspect="1" noChangeArrowheads="1"/>
          </p:cNvPicPr>
          <p:nvPr/>
        </p:nvPicPr>
        <p:blipFill>
          <a:blip r:embed="rId6"/>
          <a:srcRect/>
          <a:stretch>
            <a:fillRect/>
          </a:stretch>
        </p:blipFill>
        <p:spPr bwMode="auto">
          <a:xfrm>
            <a:off x="1178906" y="3034174"/>
            <a:ext cx="5867400" cy="590550"/>
          </a:xfrm>
          <a:prstGeom prst="rect">
            <a:avLst/>
          </a:prstGeom>
          <a:noFill/>
          <a:ln>
            <a:noFill/>
          </a:ln>
          <a:effectLst/>
        </p:spPr>
      </p:pic>
      <p:pic>
        <p:nvPicPr>
          <p:cNvPr id="2097154" name="Picture 4"/>
          <p:cNvPicPr>
            <a:picLocks noChangeAspect="1" noChangeArrowheads="1"/>
          </p:cNvPicPr>
          <p:nvPr/>
        </p:nvPicPr>
        <p:blipFill>
          <a:blip r:embed="rId7"/>
          <a:srcRect/>
          <a:stretch>
            <a:fillRect/>
          </a:stretch>
        </p:blipFill>
        <p:spPr bwMode="auto">
          <a:xfrm>
            <a:off x="1178906" y="3782867"/>
            <a:ext cx="4714875" cy="390525"/>
          </a:xfrm>
          <a:prstGeom prst="rect">
            <a:avLst/>
          </a:prstGeom>
          <a:noFill/>
          <a:ln>
            <a:noFill/>
          </a:ln>
          <a:effectLst/>
        </p:spPr>
      </p:pic>
      <p:pic>
        <p:nvPicPr>
          <p:cNvPr id="2097155" name="Picture 5"/>
          <p:cNvPicPr>
            <a:picLocks noChangeAspect="1" noChangeArrowheads="1"/>
          </p:cNvPicPr>
          <p:nvPr/>
        </p:nvPicPr>
        <p:blipFill>
          <a:blip r:embed="rId8"/>
          <a:srcRect/>
          <a:stretch>
            <a:fillRect/>
          </a:stretch>
        </p:blipFill>
        <p:spPr bwMode="auto">
          <a:xfrm>
            <a:off x="1311909" y="4415234"/>
            <a:ext cx="6000750" cy="1009650"/>
          </a:xfrm>
          <a:prstGeom prst="rect">
            <a:avLst/>
          </a:prstGeom>
          <a:noFill/>
          <a:ln>
            <a:noFill/>
          </a:ln>
          <a:effectLst/>
        </p:spPr>
      </p:pic>
    </p:spTree>
    <p:extLst>
      <p:ext uri="{BB962C8B-B14F-4D97-AF65-F5344CB8AC3E}">
        <p14:creationId xmlns:p14="http://schemas.microsoft.com/office/powerpoint/2010/main" val="326281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矩形 3"/>
          <p:cNvSpPr/>
          <p:nvPr/>
        </p:nvSpPr>
        <p:spPr>
          <a:xfrm>
            <a:off x="4726112" y="2213540"/>
            <a:ext cx="3647404" cy="1950277"/>
          </a:xfrm>
          <a:prstGeom prst="rect">
            <a:avLst/>
          </a:prstGeom>
        </p:spPr>
        <p:txBody>
          <a:bodyPr wrap="square">
            <a:spAutoFit/>
          </a:bodyPr>
          <a:lstStyle/>
          <a:p>
            <a:pPr>
              <a:lnSpc>
                <a:spcPct val="120000"/>
              </a:lnSpc>
            </a:pPr>
            <a:r>
              <a:rPr lang="en-US" altLang="zh-CN" sz="3200" dirty="0">
                <a:solidFill>
                  <a:schemeClr val="accent1"/>
                </a:solidFill>
                <a:latin typeface="+mj-ea"/>
              </a:rPr>
              <a:t>1</a:t>
            </a:r>
            <a:r>
              <a:rPr lang="zh-CN" altLang="en-US" sz="3200" dirty="0">
                <a:solidFill>
                  <a:schemeClr val="accent1"/>
                </a:solidFill>
                <a:latin typeface="+mj-ea"/>
              </a:rPr>
              <a:t>、展开计算图</a:t>
            </a:r>
            <a:endParaRPr lang="en-US" altLang="zh-CN" sz="3200" dirty="0">
              <a:solidFill>
                <a:schemeClr val="accent1"/>
              </a:solidFill>
              <a:latin typeface="+mj-ea"/>
            </a:endParaRPr>
          </a:p>
          <a:p>
            <a:pPr>
              <a:lnSpc>
                <a:spcPct val="120000"/>
              </a:lnSpc>
            </a:pPr>
            <a:r>
              <a:rPr lang="en-US" altLang="zh-CN" sz="3200" dirty="0">
                <a:solidFill>
                  <a:schemeClr val="accent1"/>
                </a:solidFill>
                <a:latin typeface="+mj-ea"/>
              </a:rPr>
              <a:t>2</a:t>
            </a:r>
            <a:r>
              <a:rPr lang="zh-CN" altLang="en-US" sz="3200" dirty="0">
                <a:solidFill>
                  <a:schemeClr val="accent1"/>
                </a:solidFill>
                <a:latin typeface="+mj-ea"/>
              </a:rPr>
              <a:t>、循环神经网络 </a:t>
            </a:r>
          </a:p>
          <a:p>
            <a:pPr>
              <a:lnSpc>
                <a:spcPct val="120000"/>
              </a:lnSpc>
            </a:pPr>
            <a:endParaRPr lang="zh-CN" altLang="en-US" sz="4000" b="1" dirty="0">
              <a:solidFill>
                <a:schemeClr val="accent1"/>
              </a:solidFill>
              <a:latin typeface="+mj-ea"/>
              <a:ea typeface="+mj-ea"/>
            </a:endParaRPr>
          </a:p>
        </p:txBody>
      </p:sp>
      <p:grpSp>
        <p:nvGrpSpPr>
          <p:cNvPr id="57" name="组合 19"/>
          <p:cNvGrpSpPr/>
          <p:nvPr/>
        </p:nvGrpSpPr>
        <p:grpSpPr>
          <a:xfrm>
            <a:off x="-13448" y="3702702"/>
            <a:ext cx="9157448" cy="874250"/>
            <a:chOff x="-13448" y="3662361"/>
            <a:chExt cx="9157448" cy="874250"/>
          </a:xfrm>
        </p:grpSpPr>
        <p:sp>
          <p:nvSpPr>
            <p:cNvPr id="1048623"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4"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5"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438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文本占位符 1"/>
          <p:cNvSpPr>
            <a:spLocks noGrp="1"/>
          </p:cNvSpPr>
          <p:nvPr>
            <p:ph type="body" sz="quarter" idx="10"/>
          </p:nvPr>
        </p:nvSpPr>
        <p:spPr/>
        <p:txBody>
          <a:bodyPr>
            <a:normAutofit lnSpcReduction="10000"/>
          </a:bodyPr>
          <a:lstStyle/>
          <a:p>
            <a:endParaRPr/>
          </a:p>
          <a:p>
            <a:endParaRPr lang="zh-CN" altLang="en-US" dirty="0"/>
          </a:p>
        </p:txBody>
      </p:sp>
      <p:sp>
        <p:nvSpPr>
          <p:cNvPr id="1048591" name="文本占位符 2"/>
          <p:cNvSpPr>
            <a:spLocks noGrp="1" noRot="1" noChangeAspect="1" noMove="1" noResize="1" noEditPoints="1" noAdjustHandles="1" noChangeArrowheads="1" noChangeShapeType="1" noTextEdit="1"/>
          </p:cNvSpPr>
          <p:nvPr>
            <p:ph type="body" sz="quarter" idx="11"/>
          </p:nvPr>
        </p:nvSpPr>
        <p:spPr>
          <a:xfrm>
            <a:off x="192822" y="1082489"/>
            <a:ext cx="4918000" cy="323301"/>
          </a:xfrm>
          <a:blipFill rotWithShape="1">
            <a:blip r:embed="rId3"/>
            <a:stretch>
              <a:fillRect l="-744" t="-13208" b="-20755"/>
            </a:stretch>
          </a:blipFill>
        </p:spPr>
        <p:txBody>
          <a:bodyPr/>
          <a:lstStyle/>
          <a:p>
            <a:r>
              <a:rPr lang="zh-CN" altLang="en-US">
                <a:noFill/>
              </a:rPr>
              <a:t> </a:t>
            </a:r>
          </a:p>
        </p:txBody>
      </p:sp>
      <p:pic>
        <p:nvPicPr>
          <p:cNvPr id="2097156" name="Picture 2"/>
          <p:cNvPicPr>
            <a:picLocks noChangeAspect="1" noChangeArrowheads="1"/>
          </p:cNvPicPr>
          <p:nvPr/>
        </p:nvPicPr>
        <p:blipFill>
          <a:blip r:embed="rId4"/>
          <a:srcRect/>
          <a:stretch>
            <a:fillRect/>
          </a:stretch>
        </p:blipFill>
        <p:spPr bwMode="auto">
          <a:xfrm>
            <a:off x="737064" y="1613631"/>
            <a:ext cx="6724650" cy="4391025"/>
          </a:xfrm>
          <a:prstGeom prst="rect">
            <a:avLst/>
          </a:prstGeom>
          <a:noFill/>
          <a:ln>
            <a:noFill/>
          </a:ln>
          <a:effectLst/>
        </p:spPr>
      </p:pic>
      <p:sp>
        <p:nvSpPr>
          <p:cNvPr id="1048752" name="文本占位符 1"/>
          <p:cNvSpPr>
            <a:spLocks noGrp="1"/>
          </p:cNvSpPr>
          <p:nvPr>
            <p:ph type="body" sz="quarter" idx="10"/>
          </p:nvPr>
        </p:nvSpPr>
        <p:spPr>
          <a:xfrm>
            <a:off x="162000" y="392979"/>
            <a:ext cx="4918000" cy="416571"/>
          </a:xfrm>
          <a:prstGeom prst="rect">
            <a:avLst/>
          </a:prstGeom>
        </p:spPr>
        <p:txBody>
          <a:bodyPr>
            <a:normAutofit lnSpcReduction="10000"/>
          </a:bodyPr>
          <a:lstStyle/>
          <a:p>
            <a:r>
              <a:rPr lang="zh-CN" altLang="en-US" dirty="0"/>
              <a:t>随时间反向传播</a:t>
            </a:r>
            <a:r>
              <a:rPr lang="en-US" altLang="zh-CN" dirty="0"/>
              <a:t>:BPTT</a:t>
            </a:r>
            <a:endParaRPr lang="zh-CN" altLang="en-US"/>
          </a:p>
        </p:txBody>
      </p:sp>
    </p:spTree>
    <p:extLst>
      <p:ext uri="{BB962C8B-B14F-4D97-AF65-F5344CB8AC3E}">
        <p14:creationId xmlns:p14="http://schemas.microsoft.com/office/powerpoint/2010/main" val="1404540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37846" y="2213540"/>
            <a:ext cx="2835669" cy="768352"/>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双向</a:t>
            </a:r>
            <a:r>
              <a:rPr lang="en-US" altLang="zh-CN" sz="4000" b="1" dirty="0">
                <a:solidFill>
                  <a:schemeClr val="accent1"/>
                </a:solidFill>
                <a:latin typeface="+mj-ea"/>
                <a:ea typeface="+mj-ea"/>
              </a:rPr>
              <a:t>RNN</a:t>
            </a:r>
            <a:endParaRPr lang="zh-CN" altLang="en-US" sz="4000" b="1" dirty="0">
              <a:solidFill>
                <a:schemeClr val="accent1"/>
              </a:solidFill>
              <a:latin typeface="+mj-ea"/>
              <a:ea typeface="+mj-ea"/>
            </a:endParaRPr>
          </a:p>
        </p:txBody>
      </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0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双向</a:t>
            </a:r>
            <a:r>
              <a:rPr lang="en-US" altLang="zh-CN" dirty="0"/>
              <a:t>RNN</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59713B-17D8-C641-B4E0-5B7AD5532FCB}"/>
                  </a:ext>
                </a:extLst>
              </p:cNvPr>
              <p:cNvSpPr txBox="1"/>
              <p:nvPr/>
            </p:nvSpPr>
            <p:spPr>
              <a:xfrm>
                <a:off x="864296" y="1415441"/>
                <a:ext cx="7290148" cy="669992"/>
              </a:xfrm>
              <a:prstGeom prst="rect">
                <a:avLst/>
              </a:prstGeom>
              <a:noFill/>
            </p:spPr>
            <p:txBody>
              <a:bodyPr wrap="square" rtlCol="0">
                <a:spAutoFit/>
              </a:bodyPr>
              <a:lstStyle/>
              <a:p>
                <a:r>
                  <a:rPr kumimoji="1" lang="zh-CN" altLang="en-US" dirty="0"/>
                  <a:t>目前，我们考虑的所有</a:t>
                </a:r>
                <a:r>
                  <a:rPr kumimoji="1" lang="en-US" altLang="zh-CN" dirty="0"/>
                  <a:t>RNN</a:t>
                </a:r>
                <a:r>
                  <a:rPr kumimoji="1" lang="zh-CN" altLang="en-US" dirty="0"/>
                  <a:t>有一个“因果”结构，意味着时刻</a:t>
                </a:r>
                <a:r>
                  <a:rPr kumimoji="1" lang="en-US" altLang="zh-CN" dirty="0"/>
                  <a:t>t</a:t>
                </a:r>
                <a:r>
                  <a:rPr kumimoji="1" lang="zh-CN" altLang="en-US" dirty="0"/>
                  <a:t>的状态只能从过去的序列</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r>
                          <a:rPr kumimoji="1" lang="en-US" altLang="zh-CN" b="0" i="1" smtClean="0">
                            <a:latin typeface="Cambria Math" panose="02040503050406030204" pitchFamily="18" charset="0"/>
                          </a:rPr>
                          <m:t>2</m:t>
                        </m:r>
                        <m:r>
                          <a:rPr kumimoji="1" lang="en-US" altLang="zh-CN" i="1">
                            <a:latin typeface="Cambria Math" panose="02040503050406030204" pitchFamily="18" charset="0"/>
                          </a:rPr>
                          <m:t>)</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e>
                        </m:d>
                      </m:sup>
                    </m:sSup>
                  </m:oMath>
                </a14:m>
                <a:r>
                  <a:rPr kumimoji="1" lang="zh-CN" altLang="en-US" dirty="0"/>
                  <a:t>以及当前的输入</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sup>
                    </m:sSup>
                  </m:oMath>
                </a14:m>
                <a:r>
                  <a:rPr kumimoji="1" lang="zh-CN" altLang="en-US" dirty="0"/>
                  <a:t>捕获信息。</a:t>
                </a:r>
              </a:p>
            </p:txBody>
          </p:sp>
        </mc:Choice>
        <mc:Fallback xmlns="">
          <p:sp>
            <p:nvSpPr>
              <p:cNvPr id="3" name="文本框 2">
                <a:extLst>
                  <a:ext uri="{FF2B5EF4-FFF2-40B4-BE49-F238E27FC236}">
                    <a16:creationId xmlns:a16="http://schemas.microsoft.com/office/drawing/2014/main" id="{D759713B-17D8-C641-B4E0-5B7AD5532FCB}"/>
                  </a:ext>
                </a:extLst>
              </p:cNvPr>
              <p:cNvSpPr txBox="1">
                <a:spLocks noRot="1" noChangeAspect="1" noMove="1" noResize="1" noEditPoints="1" noAdjustHandles="1" noChangeArrowheads="1" noChangeShapeType="1" noTextEdit="1"/>
              </p:cNvSpPr>
              <p:nvPr/>
            </p:nvSpPr>
            <p:spPr>
              <a:xfrm>
                <a:off x="864296" y="1415441"/>
                <a:ext cx="7290148" cy="669992"/>
              </a:xfrm>
              <a:prstGeom prst="rect">
                <a:avLst/>
              </a:prstGeom>
              <a:blipFill>
                <a:blip r:embed="rId3"/>
                <a:stretch>
                  <a:fillRect l="-696" t="-185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305E06-EEDC-7646-A04E-7F950754838B}"/>
                  </a:ext>
                </a:extLst>
              </p:cNvPr>
              <p:cNvSpPr txBox="1"/>
              <p:nvPr/>
            </p:nvSpPr>
            <p:spPr>
              <a:xfrm>
                <a:off x="864296" y="2691324"/>
                <a:ext cx="7290148" cy="2319802"/>
              </a:xfrm>
              <a:prstGeom prst="rect">
                <a:avLst/>
              </a:prstGeom>
              <a:noFill/>
            </p:spPr>
            <p:txBody>
              <a:bodyPr wrap="square" rtlCol="0">
                <a:spAutoFit/>
              </a:bodyPr>
              <a:lstStyle/>
              <a:p>
                <a:r>
                  <a:rPr kumimoji="1" lang="zh-CN" altLang="en-US" dirty="0"/>
                  <a:t>然而在许多应用中，我们要输出的</a:t>
                </a:r>
                <a14:m>
                  <m:oMath xmlns:m="http://schemas.openxmlformats.org/officeDocument/2006/math">
                    <m:sSup>
                      <m:sSupPr>
                        <m:ctrlPr>
                          <a:rPr kumimoji="1" lang="en-US" altLang="zh-CN" i="1">
                            <a:latin typeface="Cambria Math" panose="02040503050406030204" pitchFamily="18" charset="0"/>
                          </a:rPr>
                        </m:ctrlPr>
                      </m:sSupPr>
                      <m:e>
                        <m:r>
                          <m:rPr>
                            <m:sty m:val="p"/>
                          </m:rPr>
                          <a:rPr kumimoji="1" lang="en-US" altLang="zh-CN" i="1" smtClean="0">
                            <a:latin typeface="Cambria Math" panose="02040503050406030204" pitchFamily="18" charset="0"/>
                          </a:rPr>
                          <m:t>y</m:t>
                        </m:r>
                      </m:e>
                      <m:sup>
                        <m:r>
                          <a:rPr kumimoji="1" lang="en-US" altLang="zh-CN" i="1">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i="1">
                            <a:latin typeface="Cambria Math" panose="02040503050406030204" pitchFamily="18" charset="0"/>
                          </a:rPr>
                          <m:t>)</m:t>
                        </m:r>
                      </m:sup>
                    </m:sSup>
                  </m:oMath>
                </a14:m>
                <a:r>
                  <a:rPr kumimoji="1" lang="zh-CN" altLang="en-US" dirty="0"/>
                  <a:t>的预测可能依赖于整个输入序列。</a:t>
                </a:r>
                <a:endParaRPr kumimoji="1" lang="en-US" altLang="zh-CN" dirty="0"/>
              </a:p>
              <a:p>
                <a:endParaRPr kumimoji="1" lang="en-US" altLang="zh-CN" dirty="0"/>
              </a:p>
              <a:p>
                <a:pPr marL="285750" indent="-285750">
                  <a:buFont typeface="Arial" panose="020B0604020202020204" pitchFamily="34" charset="0"/>
                  <a:buChar char="•"/>
                </a:pPr>
                <a:r>
                  <a:rPr kumimoji="1" lang="zh-CN" altLang="en-US" dirty="0"/>
                  <a:t>语音识别：由于协同发音，当前声音作为音素的正确解释可能取决于未来几个音素</a:t>
                </a:r>
                <a:endParaRPr kumimoji="1" lang="en-US" altLang="zh-CN" dirty="0"/>
              </a:p>
              <a:p>
                <a:pPr marL="285750" indent="-285750">
                  <a:buFont typeface="Arial" panose="020B0604020202020204" pitchFamily="34" charset="0"/>
                  <a:buChar char="•"/>
                </a:pPr>
                <a:r>
                  <a:rPr kumimoji="1" lang="zh-CN" altLang="en-US" dirty="0"/>
                  <a:t>命名实体识别：上文和下文都是判断当前位置是否是实体的重要特征</a:t>
                </a:r>
                <a:endParaRPr kumimoji="1" lang="en-US" altLang="zh-CN" dirty="0"/>
              </a:p>
              <a:p>
                <a:pPr marL="285750" indent="-285750">
                  <a:buFont typeface="Arial" panose="020B0604020202020204" pitchFamily="34" charset="0"/>
                  <a:buChar char="•"/>
                </a:pPr>
                <a:r>
                  <a:rPr kumimoji="1" lang="zh-CN" altLang="en-US" dirty="0"/>
                  <a:t>基因序列预测：当前位置的基因编码依赖于前后两个方向的历史基因序列</a:t>
                </a:r>
              </a:p>
            </p:txBody>
          </p:sp>
        </mc:Choice>
        <mc:Fallback xmlns="">
          <p:sp>
            <p:nvSpPr>
              <p:cNvPr id="4" name="文本框 3">
                <a:extLst>
                  <a:ext uri="{FF2B5EF4-FFF2-40B4-BE49-F238E27FC236}">
                    <a16:creationId xmlns:a16="http://schemas.microsoft.com/office/drawing/2014/main" id="{CF305E06-EEDC-7646-A04E-7F950754838B}"/>
                  </a:ext>
                </a:extLst>
              </p:cNvPr>
              <p:cNvSpPr txBox="1">
                <a:spLocks noRot="1" noChangeAspect="1" noMove="1" noResize="1" noEditPoints="1" noAdjustHandles="1" noChangeArrowheads="1" noChangeShapeType="1" noTextEdit="1"/>
              </p:cNvSpPr>
              <p:nvPr/>
            </p:nvSpPr>
            <p:spPr>
              <a:xfrm>
                <a:off x="864296" y="2691324"/>
                <a:ext cx="7290148" cy="2319802"/>
              </a:xfrm>
              <a:prstGeom prst="rect">
                <a:avLst/>
              </a:prstGeom>
              <a:blipFill>
                <a:blip r:embed="rId4"/>
                <a:stretch>
                  <a:fillRect l="-696" t="-543" r="-3826" b="-2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759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双向</a:t>
            </a:r>
            <a:r>
              <a:rPr lang="en-US" altLang="zh-CN" dirty="0"/>
              <a:t>RNN</a:t>
            </a:r>
          </a:p>
        </p:txBody>
      </p:sp>
      <p:pic>
        <p:nvPicPr>
          <p:cNvPr id="3" name="图片 2">
            <a:extLst>
              <a:ext uri="{FF2B5EF4-FFF2-40B4-BE49-F238E27FC236}">
                <a16:creationId xmlns:a16="http://schemas.microsoft.com/office/drawing/2014/main" id="{6A3D1A26-3FC7-BC49-AB29-91E1B82DAF59}"/>
              </a:ext>
            </a:extLst>
          </p:cNvPr>
          <p:cNvPicPr>
            <a:picLocks noChangeAspect="1"/>
          </p:cNvPicPr>
          <p:nvPr/>
        </p:nvPicPr>
        <p:blipFill>
          <a:blip r:embed="rId3"/>
          <a:stretch>
            <a:fillRect/>
          </a:stretch>
        </p:blipFill>
        <p:spPr>
          <a:xfrm>
            <a:off x="1280286" y="1031672"/>
            <a:ext cx="6351413" cy="5528616"/>
          </a:xfrm>
          <a:prstGeom prst="rect">
            <a:avLst/>
          </a:prstGeom>
        </p:spPr>
      </p:pic>
    </p:spTree>
    <p:extLst>
      <p:ext uri="{BB962C8B-B14F-4D97-AF65-F5344CB8AC3E}">
        <p14:creationId xmlns:p14="http://schemas.microsoft.com/office/powerpoint/2010/main" val="2657939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双向</a:t>
            </a:r>
            <a:r>
              <a:rPr lang="en-US" altLang="zh-CN" dirty="0"/>
              <a:t>RNN</a:t>
            </a:r>
          </a:p>
        </p:txBody>
      </p:sp>
      <p:sp>
        <p:nvSpPr>
          <p:cNvPr id="3" name="矩形 2">
            <a:extLst>
              <a:ext uri="{FF2B5EF4-FFF2-40B4-BE49-F238E27FC236}">
                <a16:creationId xmlns:a16="http://schemas.microsoft.com/office/drawing/2014/main" id="{99BE5217-88A2-0748-8B1C-7C19610B2B43}"/>
              </a:ext>
            </a:extLst>
          </p:cNvPr>
          <p:cNvSpPr/>
          <p:nvPr/>
        </p:nvSpPr>
        <p:spPr>
          <a:xfrm>
            <a:off x="2024283" y="897624"/>
            <a:ext cx="6111433" cy="646331"/>
          </a:xfrm>
          <a:prstGeom prst="rect">
            <a:avLst/>
          </a:prstGeom>
        </p:spPr>
        <p:txBody>
          <a:bodyPr wrap="square">
            <a:spAutoFit/>
          </a:bodyPr>
          <a:lstStyle/>
          <a:p>
            <a:r>
              <a:rPr lang="en" altLang="zh-CN" dirty="0" err="1">
                <a:latin typeface="NimbusRomNo9L"/>
              </a:rPr>
              <a:t>ReNet</a:t>
            </a:r>
            <a:r>
              <a:rPr lang="en" altLang="zh-CN" dirty="0">
                <a:latin typeface="NimbusRomNo9L"/>
              </a:rPr>
              <a:t>: A Recurrent Neural Network Based Alternative to Convolutional Networks </a:t>
            </a:r>
            <a:r>
              <a:rPr lang="zh-CN" altLang="en-US" dirty="0">
                <a:latin typeface="NimbusRomNo9L"/>
              </a:rPr>
              <a:t>（</a:t>
            </a:r>
            <a:r>
              <a:rPr lang="en-US" altLang="zh-CN" dirty="0">
                <a:latin typeface="NimbusRomNo9L"/>
              </a:rPr>
              <a:t>2015</a:t>
            </a:r>
            <a:r>
              <a:rPr lang="zh-CN" altLang="en-US" dirty="0">
                <a:latin typeface="NimbusRomNo9L"/>
              </a:rPr>
              <a:t>）</a:t>
            </a:r>
            <a:endParaRPr lang="en" altLang="zh-CN" dirty="0"/>
          </a:p>
        </p:txBody>
      </p:sp>
      <p:pic>
        <p:nvPicPr>
          <p:cNvPr id="4" name="图片 3">
            <a:extLst>
              <a:ext uri="{FF2B5EF4-FFF2-40B4-BE49-F238E27FC236}">
                <a16:creationId xmlns:a16="http://schemas.microsoft.com/office/drawing/2014/main" id="{DA123410-76AC-194A-8642-6C9817D1A33F}"/>
              </a:ext>
            </a:extLst>
          </p:cNvPr>
          <p:cNvPicPr>
            <a:picLocks noChangeAspect="1"/>
          </p:cNvPicPr>
          <p:nvPr/>
        </p:nvPicPr>
        <p:blipFill>
          <a:blip r:embed="rId3"/>
          <a:stretch>
            <a:fillRect/>
          </a:stretch>
        </p:blipFill>
        <p:spPr>
          <a:xfrm>
            <a:off x="620954" y="2222340"/>
            <a:ext cx="2806657" cy="3956372"/>
          </a:xfrm>
          <a:prstGeom prst="rect">
            <a:avLst/>
          </a:prstGeom>
        </p:spPr>
      </p:pic>
      <p:sp>
        <p:nvSpPr>
          <p:cNvPr id="6" name="文本框 5">
            <a:extLst>
              <a:ext uri="{FF2B5EF4-FFF2-40B4-BE49-F238E27FC236}">
                <a16:creationId xmlns:a16="http://schemas.microsoft.com/office/drawing/2014/main" id="{E22D4379-0109-8C42-B59F-694934189D97}"/>
              </a:ext>
            </a:extLst>
          </p:cNvPr>
          <p:cNvSpPr txBox="1"/>
          <p:nvPr/>
        </p:nvSpPr>
        <p:spPr>
          <a:xfrm>
            <a:off x="4062714" y="3000197"/>
            <a:ext cx="4537276" cy="2308324"/>
          </a:xfrm>
          <a:prstGeom prst="rect">
            <a:avLst/>
          </a:prstGeom>
          <a:noFill/>
        </p:spPr>
        <p:txBody>
          <a:bodyPr wrap="square" rtlCol="0">
            <a:spAutoFit/>
          </a:bodyPr>
          <a:lstStyle/>
          <a:p>
            <a:r>
              <a:rPr kumimoji="1" lang="zh-CN" altLang="en-US" dirty="0"/>
              <a:t>将双向</a:t>
            </a:r>
            <a:r>
              <a:rPr kumimoji="1" lang="en-US" altLang="zh-CN" dirty="0"/>
              <a:t>RNN</a:t>
            </a:r>
            <a:r>
              <a:rPr kumimoji="1" lang="zh-CN" altLang="en-US" dirty="0"/>
              <a:t>扩展到二维输入：</a:t>
            </a:r>
            <a:endParaRPr kumimoji="1" lang="en-US" altLang="zh-CN" dirty="0"/>
          </a:p>
          <a:p>
            <a:endParaRPr kumimoji="1" lang="en-US" altLang="zh-CN" dirty="0"/>
          </a:p>
          <a:p>
            <a:r>
              <a:rPr kumimoji="1" lang="zh-CN" altLang="en-US" dirty="0"/>
              <a:t>       二维网格每个点的输出取决于上、下、左、右四个方向的长期历史信息</a:t>
            </a:r>
            <a:endParaRPr kumimoji="1" lang="en-US" altLang="zh-CN" dirty="0"/>
          </a:p>
          <a:p>
            <a:endParaRPr kumimoji="1" lang="en-US" altLang="zh-CN" dirty="0"/>
          </a:p>
          <a:p>
            <a:r>
              <a:rPr kumimoji="1" lang="zh-CN" altLang="en-US" dirty="0"/>
              <a:t>        相比于</a:t>
            </a:r>
            <a:r>
              <a:rPr kumimoji="1" lang="en-US" altLang="zh-CN" dirty="0"/>
              <a:t>CNN</a:t>
            </a:r>
            <a:r>
              <a:rPr kumimoji="1" lang="zh-CN" altLang="en-US" dirty="0"/>
              <a:t>，应用于图像的</a:t>
            </a:r>
            <a:r>
              <a:rPr kumimoji="1" lang="en-US" altLang="zh-CN" dirty="0"/>
              <a:t>RNN</a:t>
            </a:r>
            <a:r>
              <a:rPr kumimoji="1" lang="zh-CN" altLang="en-US" dirty="0"/>
              <a:t>计算成本通常更高，但允许同一特征图的特征之间存在长期相互作用</a:t>
            </a:r>
          </a:p>
        </p:txBody>
      </p:sp>
    </p:spTree>
    <p:extLst>
      <p:ext uri="{BB962C8B-B14F-4D97-AF65-F5344CB8AC3E}">
        <p14:creationId xmlns:p14="http://schemas.microsoft.com/office/powerpoint/2010/main" val="83427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65275" y="2190498"/>
            <a:ext cx="4421528" cy="1507016"/>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基于编码</a:t>
            </a:r>
            <a:r>
              <a:rPr lang="en-US" altLang="zh-CN" sz="4000" b="1" dirty="0">
                <a:solidFill>
                  <a:schemeClr val="accent1"/>
                </a:solidFill>
                <a:latin typeface="+mj-ea"/>
                <a:ea typeface="+mj-ea"/>
              </a:rPr>
              <a:t>-</a:t>
            </a:r>
            <a:r>
              <a:rPr lang="zh-CN" altLang="en-US" sz="4000" b="1" dirty="0">
                <a:solidFill>
                  <a:schemeClr val="accent1"/>
                </a:solidFill>
                <a:latin typeface="+mj-ea"/>
                <a:ea typeface="+mj-ea"/>
              </a:rPr>
              <a:t>解码的序列到序列架构</a:t>
            </a:r>
          </a:p>
        </p:txBody>
      </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47361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Encoder-decoder</a:t>
            </a:r>
          </a:p>
        </p:txBody>
      </p:sp>
      <p:sp>
        <p:nvSpPr>
          <p:cNvPr id="5" name="文本框 4">
            <a:extLst>
              <a:ext uri="{FF2B5EF4-FFF2-40B4-BE49-F238E27FC236}">
                <a16:creationId xmlns:a16="http://schemas.microsoft.com/office/drawing/2014/main" id="{EEA0B5E7-F1B1-D54F-AA88-443930307D2C}"/>
              </a:ext>
            </a:extLst>
          </p:cNvPr>
          <p:cNvSpPr txBox="1"/>
          <p:nvPr/>
        </p:nvSpPr>
        <p:spPr>
          <a:xfrm>
            <a:off x="902825" y="1284790"/>
            <a:ext cx="7199453" cy="1477328"/>
          </a:xfrm>
          <a:prstGeom prst="rect">
            <a:avLst/>
          </a:prstGeom>
          <a:noFill/>
        </p:spPr>
        <p:txBody>
          <a:bodyPr wrap="square" rtlCol="0">
            <a:spAutoFit/>
          </a:bodyPr>
          <a:lstStyle/>
          <a:p>
            <a:r>
              <a:rPr kumimoji="1" lang="zh-CN" altLang="en-US" dirty="0"/>
              <a:t>本节讨论如何训练</a:t>
            </a:r>
            <a:r>
              <a:rPr kumimoji="1" lang="en-US" altLang="zh-CN" dirty="0"/>
              <a:t>RNN</a:t>
            </a:r>
            <a:r>
              <a:rPr kumimoji="1" lang="zh-CN" altLang="en-US" dirty="0"/>
              <a:t>，使其将输入序列映射到</a:t>
            </a:r>
            <a:r>
              <a:rPr kumimoji="1" lang="zh-CN" altLang="en-US" b="1" dirty="0"/>
              <a:t>不一定等长</a:t>
            </a:r>
            <a:r>
              <a:rPr kumimoji="1" lang="zh-CN" altLang="en-US" dirty="0"/>
              <a:t>的输出序列中。</a:t>
            </a:r>
            <a:endParaRPr kumimoji="1" lang="en-US" altLang="zh-CN" dirty="0"/>
          </a:p>
          <a:p>
            <a:endParaRPr kumimoji="1" lang="en-US" altLang="zh-CN" dirty="0"/>
          </a:p>
          <a:p>
            <a:endParaRPr kumimoji="1" lang="en-US" altLang="zh-CN" dirty="0"/>
          </a:p>
          <a:p>
            <a:r>
              <a:rPr kumimoji="1" lang="zh-CN" altLang="en-US" dirty="0"/>
              <a:t>典型场景： 语音识别、机器翻译、问答</a:t>
            </a:r>
          </a:p>
        </p:txBody>
      </p:sp>
      <p:sp>
        <p:nvSpPr>
          <p:cNvPr id="6" name="文本框 5">
            <a:extLst>
              <a:ext uri="{FF2B5EF4-FFF2-40B4-BE49-F238E27FC236}">
                <a16:creationId xmlns:a16="http://schemas.microsoft.com/office/drawing/2014/main" id="{94BC11C4-F0D4-4940-B7CB-15F9DA8D10B0}"/>
              </a:ext>
            </a:extLst>
          </p:cNvPr>
          <p:cNvSpPr txBox="1"/>
          <p:nvPr/>
        </p:nvSpPr>
        <p:spPr>
          <a:xfrm>
            <a:off x="902825" y="3495554"/>
            <a:ext cx="7106856" cy="923330"/>
          </a:xfrm>
          <a:prstGeom prst="rect">
            <a:avLst/>
          </a:prstGeom>
          <a:noFill/>
        </p:spPr>
        <p:txBody>
          <a:bodyPr wrap="square" rtlCol="0">
            <a:spAutoFit/>
          </a:bodyPr>
          <a:lstStyle/>
          <a:p>
            <a:r>
              <a:rPr kumimoji="1" lang="zh-CN" altLang="en-US" dirty="0"/>
              <a:t>我们常称</a:t>
            </a:r>
            <a:r>
              <a:rPr kumimoji="1" lang="en-US" altLang="zh-CN" dirty="0"/>
              <a:t>RNN</a:t>
            </a:r>
            <a:r>
              <a:rPr kumimoji="1" lang="zh-CN" altLang="en-US" dirty="0"/>
              <a:t>的输入为“上下文”，希望产生此上下文的表示，</a:t>
            </a:r>
            <a:r>
              <a:rPr kumimoji="1" lang="en-US" altLang="zh-CN" dirty="0"/>
              <a:t>C</a:t>
            </a:r>
            <a:r>
              <a:rPr kumimoji="1" lang="zh-CN" altLang="en-US" dirty="0"/>
              <a:t>。</a:t>
            </a:r>
            <a:endParaRPr kumimoji="1" lang="en-US" altLang="zh-CN" dirty="0"/>
          </a:p>
          <a:p>
            <a:endParaRPr kumimoji="1" lang="en-US" altLang="zh-CN" dirty="0"/>
          </a:p>
          <a:p>
            <a:r>
              <a:rPr kumimoji="1" lang="zh-CN" altLang="en-US" dirty="0"/>
              <a:t>一般</a:t>
            </a:r>
            <a:r>
              <a:rPr kumimoji="1" lang="en-US" altLang="zh-CN" dirty="0"/>
              <a:t>C</a:t>
            </a:r>
            <a:r>
              <a:rPr kumimoji="1" lang="zh-CN" altLang="en-US" dirty="0"/>
              <a:t>是一个用于概况序列                                 的向量或向量序列</a:t>
            </a:r>
          </a:p>
        </p:txBody>
      </p:sp>
      <p:pic>
        <p:nvPicPr>
          <p:cNvPr id="7" name="图片 6">
            <a:extLst>
              <a:ext uri="{FF2B5EF4-FFF2-40B4-BE49-F238E27FC236}">
                <a16:creationId xmlns:a16="http://schemas.microsoft.com/office/drawing/2014/main" id="{7630C8CC-378A-9040-90C1-25CF4212945D}"/>
              </a:ext>
            </a:extLst>
          </p:cNvPr>
          <p:cNvPicPr>
            <a:picLocks noChangeAspect="1"/>
          </p:cNvPicPr>
          <p:nvPr/>
        </p:nvPicPr>
        <p:blipFill>
          <a:blip r:embed="rId3"/>
          <a:stretch>
            <a:fillRect/>
          </a:stretch>
        </p:blipFill>
        <p:spPr>
          <a:xfrm>
            <a:off x="3732754" y="4047609"/>
            <a:ext cx="2039097" cy="336550"/>
          </a:xfrm>
          <a:prstGeom prst="rect">
            <a:avLst/>
          </a:prstGeom>
        </p:spPr>
      </p:pic>
    </p:spTree>
    <p:extLst>
      <p:ext uri="{BB962C8B-B14F-4D97-AF65-F5344CB8AC3E}">
        <p14:creationId xmlns:p14="http://schemas.microsoft.com/office/powerpoint/2010/main" val="612711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Encoder-decoder</a:t>
            </a:r>
          </a:p>
        </p:txBody>
      </p:sp>
      <p:pic>
        <p:nvPicPr>
          <p:cNvPr id="3" name="图片 2">
            <a:extLst>
              <a:ext uri="{FF2B5EF4-FFF2-40B4-BE49-F238E27FC236}">
                <a16:creationId xmlns:a16="http://schemas.microsoft.com/office/drawing/2014/main" id="{3C0BE3CB-77BB-B047-95E1-2FAD647B0E54}"/>
              </a:ext>
            </a:extLst>
          </p:cNvPr>
          <p:cNvPicPr>
            <a:picLocks noChangeAspect="1"/>
          </p:cNvPicPr>
          <p:nvPr/>
        </p:nvPicPr>
        <p:blipFill>
          <a:blip r:embed="rId3"/>
          <a:stretch>
            <a:fillRect/>
          </a:stretch>
        </p:blipFill>
        <p:spPr>
          <a:xfrm>
            <a:off x="162000" y="2089095"/>
            <a:ext cx="3626944" cy="3897036"/>
          </a:xfrm>
          <a:prstGeom prst="rect">
            <a:avLst/>
          </a:prstGeom>
        </p:spPr>
      </p:pic>
      <p:sp>
        <p:nvSpPr>
          <p:cNvPr id="4" name="文本框 3">
            <a:extLst>
              <a:ext uri="{FF2B5EF4-FFF2-40B4-BE49-F238E27FC236}">
                <a16:creationId xmlns:a16="http://schemas.microsoft.com/office/drawing/2014/main" id="{2DAFED89-1713-5A4D-9EAF-89BFA431D4B5}"/>
              </a:ext>
            </a:extLst>
          </p:cNvPr>
          <p:cNvSpPr txBox="1"/>
          <p:nvPr/>
        </p:nvSpPr>
        <p:spPr>
          <a:xfrm>
            <a:off x="914401" y="1064870"/>
            <a:ext cx="7442521" cy="671333"/>
          </a:xfrm>
          <a:prstGeom prst="rect">
            <a:avLst/>
          </a:prstGeom>
          <a:noFill/>
        </p:spPr>
        <p:txBody>
          <a:bodyPr wrap="square" rtlCol="0">
            <a:spAutoFit/>
          </a:bodyPr>
          <a:lstStyle/>
          <a:p>
            <a:r>
              <a:rPr kumimoji="1" lang="zh-CN" altLang="en-US" dirty="0"/>
              <a:t>该架构最初由</a:t>
            </a:r>
            <a:r>
              <a:rPr kumimoji="1" lang="en-US" altLang="zh-CN" dirty="0"/>
              <a:t>Cho</a:t>
            </a:r>
            <a:r>
              <a:rPr kumimoji="1" lang="zh-CN" altLang="en-US" dirty="0"/>
              <a:t> </a:t>
            </a:r>
            <a:r>
              <a:rPr kumimoji="1" lang="en-US" altLang="zh-CN" dirty="0"/>
              <a:t>et</a:t>
            </a:r>
            <a:r>
              <a:rPr kumimoji="1" lang="zh-CN" altLang="en-US" dirty="0"/>
              <a:t> </a:t>
            </a:r>
            <a:r>
              <a:rPr kumimoji="1" lang="en-US" altLang="zh-CN" dirty="0"/>
              <a:t>al.(2014a)</a:t>
            </a:r>
            <a:r>
              <a:rPr kumimoji="1" lang="zh-CN" altLang="en-US" dirty="0"/>
              <a:t>提出，之后不久由</a:t>
            </a:r>
            <a:r>
              <a:rPr kumimoji="1" lang="en-US" altLang="zh-CN" dirty="0" err="1"/>
              <a:t>Sutskever</a:t>
            </a:r>
            <a:r>
              <a:rPr kumimoji="1" lang="zh-CN" altLang="en-US" dirty="0"/>
              <a:t> </a:t>
            </a:r>
            <a:r>
              <a:rPr kumimoji="1" lang="en-US" altLang="zh-CN" dirty="0"/>
              <a:t>et al.(2014)</a:t>
            </a:r>
            <a:r>
              <a:rPr kumimoji="1" lang="zh-CN" altLang="en-US" dirty="0"/>
              <a:t> 独立开发，并且第一个使用这种方法获得翻译的最好结果</a:t>
            </a:r>
          </a:p>
        </p:txBody>
      </p:sp>
      <p:sp>
        <p:nvSpPr>
          <p:cNvPr id="8" name="文本框 7">
            <a:extLst>
              <a:ext uri="{FF2B5EF4-FFF2-40B4-BE49-F238E27FC236}">
                <a16:creationId xmlns:a16="http://schemas.microsoft.com/office/drawing/2014/main" id="{7D1A48D6-F7DC-DF47-8727-BE827B6019CB}"/>
              </a:ext>
            </a:extLst>
          </p:cNvPr>
          <p:cNvSpPr txBox="1"/>
          <p:nvPr/>
        </p:nvSpPr>
        <p:spPr>
          <a:xfrm>
            <a:off x="3868500" y="2018978"/>
            <a:ext cx="5116010" cy="3416320"/>
          </a:xfrm>
          <a:prstGeom prst="rect">
            <a:avLst/>
          </a:prstGeom>
          <a:noFill/>
        </p:spPr>
        <p:txBody>
          <a:bodyPr wrap="square" rtlCol="0">
            <a:spAutoFit/>
          </a:bodyPr>
          <a:lstStyle/>
          <a:p>
            <a:r>
              <a:rPr kumimoji="1" lang="zh-CN" altLang="en-US" dirty="0"/>
              <a:t>（</a:t>
            </a:r>
            <a:r>
              <a:rPr kumimoji="1" lang="en-US" altLang="zh-CN" dirty="0"/>
              <a:t>1</a:t>
            </a:r>
            <a:r>
              <a:rPr kumimoji="1" lang="zh-CN" altLang="en-US" dirty="0"/>
              <a:t>）编码器（</a:t>
            </a:r>
            <a:r>
              <a:rPr kumimoji="1" lang="en-US" altLang="zh-CN" dirty="0"/>
              <a:t>encoder</a:t>
            </a:r>
            <a:r>
              <a:rPr kumimoji="1" lang="zh-CN" altLang="en-US" dirty="0"/>
              <a:t>）</a:t>
            </a:r>
            <a:r>
              <a:rPr kumimoji="1" lang="en-US" altLang="zh-CN" dirty="0"/>
              <a:t>RNN</a:t>
            </a:r>
            <a:r>
              <a:rPr kumimoji="1" lang="zh-CN" altLang="en-US" dirty="0"/>
              <a:t>处理输入序列</a:t>
            </a:r>
            <a:endParaRPr kumimoji="1" lang="en-US" altLang="zh-CN" dirty="0"/>
          </a:p>
          <a:p>
            <a:r>
              <a:rPr kumimoji="1" lang="zh-CN" altLang="en-US" dirty="0"/>
              <a:t>                        ，输出上下文向量</a:t>
            </a:r>
            <a:r>
              <a:rPr kumimoji="1" lang="en-US" altLang="zh-CN" dirty="0"/>
              <a:t>C</a:t>
            </a:r>
          </a:p>
          <a:p>
            <a:endParaRPr kumimoji="1" lang="en-US" altLang="zh-CN" dirty="0"/>
          </a:p>
          <a:p>
            <a:r>
              <a:rPr kumimoji="1" lang="zh-CN" altLang="en-US" dirty="0"/>
              <a:t>（</a:t>
            </a:r>
            <a:r>
              <a:rPr kumimoji="1" lang="en-US" altLang="zh-CN" dirty="0"/>
              <a:t>2</a:t>
            </a:r>
            <a:r>
              <a:rPr kumimoji="1" lang="zh-CN" altLang="en-US" dirty="0"/>
              <a:t>）解码器（</a:t>
            </a:r>
            <a:r>
              <a:rPr kumimoji="1" lang="en-US" altLang="zh-CN" dirty="0"/>
              <a:t>decoder</a:t>
            </a:r>
            <a:r>
              <a:rPr kumimoji="1" lang="zh-CN" altLang="en-US" dirty="0"/>
              <a:t>）</a:t>
            </a:r>
            <a:r>
              <a:rPr kumimoji="1" lang="en-US" altLang="zh-CN" dirty="0"/>
              <a:t>RNN</a:t>
            </a:r>
            <a:r>
              <a:rPr kumimoji="1" lang="zh-CN" altLang="en-US" dirty="0"/>
              <a:t>以固定长度的向量为条件产生输出序列</a:t>
            </a:r>
            <a:endParaRPr kumimoji="1" lang="en-US" altLang="zh-CN" dirty="0"/>
          </a:p>
          <a:p>
            <a:endParaRPr kumimoji="1" lang="en-US" altLang="zh-CN" dirty="0"/>
          </a:p>
          <a:p>
            <a:r>
              <a:rPr kumimoji="1" lang="zh-CN" altLang="en-US" dirty="0"/>
              <a:t>（</a:t>
            </a:r>
            <a:r>
              <a:rPr kumimoji="1" lang="en-US" altLang="zh-CN" dirty="0"/>
              <a:t>3</a:t>
            </a:r>
            <a:r>
              <a:rPr kumimoji="1" lang="zh-CN" altLang="en-US" dirty="0"/>
              <a:t>）两个</a:t>
            </a:r>
            <a:r>
              <a:rPr kumimoji="1" lang="en-US" altLang="zh-CN" dirty="0"/>
              <a:t>RNN</a:t>
            </a:r>
            <a:r>
              <a:rPr kumimoji="1" lang="zh-CN" altLang="en-US" dirty="0"/>
              <a:t>共同训练，以最大化训练集中所有</a:t>
            </a:r>
            <a:r>
              <a:rPr kumimoji="1" lang="en-US" altLang="zh-CN" dirty="0"/>
              <a:t>x</a:t>
            </a:r>
            <a:r>
              <a:rPr kumimoji="1" lang="zh-CN" altLang="en-US" dirty="0"/>
              <a:t>和</a:t>
            </a:r>
            <a:r>
              <a:rPr kumimoji="1" lang="en-US" altLang="zh-CN" dirty="0"/>
              <a:t>y</a:t>
            </a:r>
            <a:r>
              <a:rPr kumimoji="1" lang="zh-CN" altLang="en-US" dirty="0"/>
              <a:t>的</a:t>
            </a:r>
            <a:r>
              <a:rPr kumimoji="1" lang="en-US" altLang="zh-CN" dirty="0"/>
              <a:t>                                               </a:t>
            </a:r>
            <a:r>
              <a:rPr kumimoji="1" lang="zh-CN" altLang="en-US" dirty="0"/>
              <a:t>的均值</a:t>
            </a:r>
            <a:endParaRPr kumimoji="1" lang="en-US" altLang="zh-CN" dirty="0"/>
          </a:p>
          <a:p>
            <a:endParaRPr kumimoji="1" lang="en-US" altLang="zh-CN" dirty="0"/>
          </a:p>
          <a:p>
            <a:endParaRPr kumimoji="1" lang="en-US" altLang="zh-CN" dirty="0"/>
          </a:p>
          <a:p>
            <a:r>
              <a:rPr kumimoji="1" lang="zh-CN" altLang="en-US" dirty="0"/>
              <a:t>一般来说，取编码器</a:t>
            </a:r>
            <a:r>
              <a:rPr kumimoji="1" lang="en-US" altLang="zh-CN" dirty="0"/>
              <a:t>RNN</a:t>
            </a:r>
            <a:r>
              <a:rPr kumimoji="1" lang="zh-CN" altLang="en-US" dirty="0"/>
              <a:t>的最后一个状态</a:t>
            </a:r>
            <a:endParaRPr kumimoji="1" lang="en-US" altLang="zh-CN" dirty="0"/>
          </a:p>
          <a:p>
            <a:r>
              <a:rPr kumimoji="1" lang="zh-CN" altLang="en-US" dirty="0"/>
              <a:t>作为</a:t>
            </a:r>
            <a:r>
              <a:rPr kumimoji="1" lang="en-US" altLang="zh-CN" dirty="0"/>
              <a:t>C</a:t>
            </a:r>
            <a:endParaRPr kumimoji="1" lang="zh-CN" altLang="en-US" dirty="0"/>
          </a:p>
        </p:txBody>
      </p:sp>
      <p:pic>
        <p:nvPicPr>
          <p:cNvPr id="9" name="图片 8">
            <a:extLst>
              <a:ext uri="{FF2B5EF4-FFF2-40B4-BE49-F238E27FC236}">
                <a16:creationId xmlns:a16="http://schemas.microsoft.com/office/drawing/2014/main" id="{CDE9C919-5B25-6944-9131-1C030E15F86A}"/>
              </a:ext>
            </a:extLst>
          </p:cNvPr>
          <p:cNvPicPr>
            <a:picLocks noChangeAspect="1"/>
          </p:cNvPicPr>
          <p:nvPr/>
        </p:nvPicPr>
        <p:blipFill>
          <a:blip r:embed="rId4"/>
          <a:stretch>
            <a:fillRect/>
          </a:stretch>
        </p:blipFill>
        <p:spPr>
          <a:xfrm>
            <a:off x="6035481" y="3136606"/>
            <a:ext cx="1821695" cy="306535"/>
          </a:xfrm>
          <a:prstGeom prst="rect">
            <a:avLst/>
          </a:prstGeom>
        </p:spPr>
      </p:pic>
      <p:pic>
        <p:nvPicPr>
          <p:cNvPr id="10" name="图片 9">
            <a:extLst>
              <a:ext uri="{FF2B5EF4-FFF2-40B4-BE49-F238E27FC236}">
                <a16:creationId xmlns:a16="http://schemas.microsoft.com/office/drawing/2014/main" id="{1B5B1010-BC50-7C4A-96F3-F030A533A6EB}"/>
              </a:ext>
            </a:extLst>
          </p:cNvPr>
          <p:cNvPicPr>
            <a:picLocks noChangeAspect="1"/>
          </p:cNvPicPr>
          <p:nvPr/>
        </p:nvPicPr>
        <p:blipFill>
          <a:blip r:embed="rId5"/>
          <a:stretch>
            <a:fillRect/>
          </a:stretch>
        </p:blipFill>
        <p:spPr>
          <a:xfrm>
            <a:off x="4888611" y="3964150"/>
            <a:ext cx="3134989" cy="333146"/>
          </a:xfrm>
          <a:prstGeom prst="rect">
            <a:avLst/>
          </a:prstGeom>
        </p:spPr>
      </p:pic>
      <p:pic>
        <p:nvPicPr>
          <p:cNvPr id="12" name="图片 11">
            <a:extLst>
              <a:ext uri="{FF2B5EF4-FFF2-40B4-BE49-F238E27FC236}">
                <a16:creationId xmlns:a16="http://schemas.microsoft.com/office/drawing/2014/main" id="{A3BC194A-6606-E448-94A0-8966266117AF}"/>
              </a:ext>
            </a:extLst>
          </p:cNvPr>
          <p:cNvPicPr>
            <a:picLocks noChangeAspect="1"/>
          </p:cNvPicPr>
          <p:nvPr/>
        </p:nvPicPr>
        <p:blipFill>
          <a:blip r:embed="rId6"/>
          <a:stretch>
            <a:fillRect/>
          </a:stretch>
        </p:blipFill>
        <p:spPr>
          <a:xfrm>
            <a:off x="4029739" y="2364283"/>
            <a:ext cx="1602203" cy="251326"/>
          </a:xfrm>
          <a:prstGeom prst="rect">
            <a:avLst/>
          </a:prstGeom>
        </p:spPr>
      </p:pic>
      <p:pic>
        <p:nvPicPr>
          <p:cNvPr id="13" name="图片 12">
            <a:extLst>
              <a:ext uri="{FF2B5EF4-FFF2-40B4-BE49-F238E27FC236}">
                <a16:creationId xmlns:a16="http://schemas.microsoft.com/office/drawing/2014/main" id="{3DBAB6E9-6538-A447-B1D7-E2E59AAB8C51}"/>
              </a:ext>
            </a:extLst>
          </p:cNvPr>
          <p:cNvPicPr>
            <a:picLocks noChangeAspect="1"/>
          </p:cNvPicPr>
          <p:nvPr/>
        </p:nvPicPr>
        <p:blipFill>
          <a:blip r:embed="rId7"/>
          <a:stretch>
            <a:fillRect/>
          </a:stretch>
        </p:blipFill>
        <p:spPr>
          <a:xfrm>
            <a:off x="8121528" y="4812199"/>
            <a:ext cx="428256" cy="272527"/>
          </a:xfrm>
          <a:prstGeom prst="rect">
            <a:avLst/>
          </a:prstGeom>
        </p:spPr>
      </p:pic>
    </p:spTree>
    <p:extLst>
      <p:ext uri="{BB962C8B-B14F-4D97-AF65-F5344CB8AC3E}">
        <p14:creationId xmlns:p14="http://schemas.microsoft.com/office/powerpoint/2010/main" val="372237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Attention</a:t>
            </a:r>
            <a:r>
              <a:rPr lang="zh-CN" altLang="en-US" dirty="0"/>
              <a:t> </a:t>
            </a:r>
            <a:r>
              <a:rPr lang="en-US" altLang="zh-CN" dirty="0"/>
              <a:t>mechanism</a:t>
            </a:r>
          </a:p>
        </p:txBody>
      </p:sp>
      <p:sp>
        <p:nvSpPr>
          <p:cNvPr id="5" name="文本框 4">
            <a:extLst>
              <a:ext uri="{FF2B5EF4-FFF2-40B4-BE49-F238E27FC236}">
                <a16:creationId xmlns:a16="http://schemas.microsoft.com/office/drawing/2014/main" id="{EEA0B5E7-F1B1-D54F-AA88-443930307D2C}"/>
              </a:ext>
            </a:extLst>
          </p:cNvPr>
          <p:cNvSpPr txBox="1"/>
          <p:nvPr/>
        </p:nvSpPr>
        <p:spPr>
          <a:xfrm>
            <a:off x="871870" y="1274157"/>
            <a:ext cx="7453692" cy="3139321"/>
          </a:xfrm>
          <a:prstGeom prst="rect">
            <a:avLst/>
          </a:prstGeom>
          <a:noFill/>
        </p:spPr>
        <p:txBody>
          <a:bodyPr wrap="square" rtlCol="0">
            <a:spAutoFit/>
          </a:bodyPr>
          <a:lstStyle/>
          <a:p>
            <a:r>
              <a:rPr kumimoji="1" lang="zh-CN" altLang="en-US" dirty="0"/>
              <a:t>该架构存在一个明显不足： 编码器</a:t>
            </a:r>
            <a:r>
              <a:rPr kumimoji="1" lang="en-US" altLang="zh-CN" dirty="0"/>
              <a:t>RNN</a:t>
            </a:r>
            <a:r>
              <a:rPr kumimoji="1" lang="zh-CN" altLang="en-US" dirty="0"/>
              <a:t>输出的向量</a:t>
            </a:r>
            <a:r>
              <a:rPr kumimoji="1" lang="en-US" altLang="zh-CN" dirty="0"/>
              <a:t>C</a:t>
            </a:r>
            <a:r>
              <a:rPr kumimoji="1" lang="zh-CN" altLang="en-US" dirty="0"/>
              <a:t>的维度太小而难以适当地概括一个长序列。</a:t>
            </a:r>
            <a:endParaRPr kumimoji="1" lang="en-US" altLang="zh-CN" dirty="0"/>
          </a:p>
          <a:p>
            <a:endParaRPr kumimoji="1" lang="en-US" altLang="zh-CN" dirty="0"/>
          </a:p>
          <a:p>
            <a:endParaRPr kumimoji="1" lang="en-US" altLang="zh-CN" dirty="0"/>
          </a:p>
          <a:p>
            <a:r>
              <a:rPr kumimoji="1" lang="zh-CN" altLang="en-US" dirty="0"/>
              <a:t>举个例子：在翻译时，相比于一次背下整句话后直接翻译整句话，更高效的做法是一次翻译一个词，每次聚焦于输入句子的不同部分来产生下一个输出词所需的语义细节。</a:t>
            </a:r>
            <a:endParaRPr kumimoji="1" lang="en-US" altLang="zh-CN" dirty="0"/>
          </a:p>
          <a:p>
            <a:endParaRPr kumimoji="1" lang="en-US" altLang="zh-CN" dirty="0"/>
          </a:p>
          <a:p>
            <a:endParaRPr kumimoji="1" lang="en-US" altLang="zh-CN" dirty="0"/>
          </a:p>
          <a:p>
            <a:r>
              <a:rPr kumimoji="1" lang="zh-CN" altLang="en-US" dirty="0"/>
              <a:t>基于这个想法，</a:t>
            </a:r>
            <a:r>
              <a:rPr kumimoji="1" lang="en" altLang="zh-CN" dirty="0" err="1"/>
              <a:t>Bahdanau</a:t>
            </a:r>
            <a:r>
              <a:rPr kumimoji="1" lang="en" altLang="zh-CN" dirty="0"/>
              <a:t> et al. (2015)</a:t>
            </a:r>
            <a:r>
              <a:rPr kumimoji="1" lang="zh-CN" altLang="en-US" dirty="0"/>
              <a:t> 提出了</a:t>
            </a:r>
            <a:r>
              <a:rPr kumimoji="1" lang="zh-CN" altLang="en-US" b="1" dirty="0"/>
              <a:t>注意力机制</a:t>
            </a:r>
            <a:r>
              <a:rPr kumimoji="1" lang="en-US" altLang="zh-CN" dirty="0"/>
              <a:t>(attention mechanism)</a:t>
            </a:r>
            <a:endParaRPr kumimoji="1" lang="zh-CN" altLang="en-US" dirty="0"/>
          </a:p>
        </p:txBody>
      </p:sp>
    </p:spTree>
    <p:extLst>
      <p:ext uri="{BB962C8B-B14F-4D97-AF65-F5344CB8AC3E}">
        <p14:creationId xmlns:p14="http://schemas.microsoft.com/office/powerpoint/2010/main" val="2306441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Attention</a:t>
            </a:r>
            <a:r>
              <a:rPr lang="zh-CN" altLang="en-US" dirty="0"/>
              <a:t> </a:t>
            </a:r>
            <a:r>
              <a:rPr lang="en-US" altLang="zh-CN" dirty="0"/>
              <a:t>mechanism</a:t>
            </a:r>
          </a:p>
        </p:txBody>
      </p:sp>
      <p:pic>
        <p:nvPicPr>
          <p:cNvPr id="6" name="图片 5">
            <a:extLst>
              <a:ext uri="{FF2B5EF4-FFF2-40B4-BE49-F238E27FC236}">
                <a16:creationId xmlns:a16="http://schemas.microsoft.com/office/drawing/2014/main" id="{B46BF7FE-D352-E947-A207-DA8DE6923BB8}"/>
              </a:ext>
            </a:extLst>
          </p:cNvPr>
          <p:cNvPicPr>
            <a:picLocks noChangeAspect="1"/>
          </p:cNvPicPr>
          <p:nvPr/>
        </p:nvPicPr>
        <p:blipFill>
          <a:blip r:embed="rId3"/>
          <a:stretch>
            <a:fillRect/>
          </a:stretch>
        </p:blipFill>
        <p:spPr>
          <a:xfrm>
            <a:off x="500173" y="1866899"/>
            <a:ext cx="2374379" cy="3268626"/>
          </a:xfrm>
          <a:prstGeom prst="rect">
            <a:avLst/>
          </a:prstGeom>
        </p:spPr>
      </p:pic>
      <p:sp>
        <p:nvSpPr>
          <p:cNvPr id="7" name="文本框 6">
            <a:extLst>
              <a:ext uri="{FF2B5EF4-FFF2-40B4-BE49-F238E27FC236}">
                <a16:creationId xmlns:a16="http://schemas.microsoft.com/office/drawing/2014/main" id="{D2A20E10-08C5-A745-A460-CC34D3A14FA1}"/>
              </a:ext>
            </a:extLst>
          </p:cNvPr>
          <p:cNvSpPr txBox="1"/>
          <p:nvPr/>
        </p:nvSpPr>
        <p:spPr>
          <a:xfrm>
            <a:off x="3476846" y="968892"/>
            <a:ext cx="4426212" cy="369332"/>
          </a:xfrm>
          <a:prstGeom prst="rect">
            <a:avLst/>
          </a:prstGeom>
          <a:noFill/>
        </p:spPr>
        <p:txBody>
          <a:bodyPr wrap="none" rtlCol="0">
            <a:spAutoFit/>
          </a:bodyPr>
          <a:lstStyle/>
          <a:p>
            <a:r>
              <a:rPr kumimoji="1" lang="zh-CN" altLang="en-US" dirty="0"/>
              <a:t>在该架构中，翻译第</a:t>
            </a:r>
            <a:r>
              <a:rPr kumimoji="1" lang="en-US" altLang="zh-CN" dirty="0" err="1"/>
              <a:t>i</a:t>
            </a:r>
            <a:r>
              <a:rPr kumimoji="1" lang="zh-CN" altLang="en-US" dirty="0"/>
              <a:t>个词的条件概率为：</a:t>
            </a:r>
          </a:p>
        </p:txBody>
      </p:sp>
      <p:pic>
        <p:nvPicPr>
          <p:cNvPr id="8" name="图片 7">
            <a:extLst>
              <a:ext uri="{FF2B5EF4-FFF2-40B4-BE49-F238E27FC236}">
                <a16:creationId xmlns:a16="http://schemas.microsoft.com/office/drawing/2014/main" id="{2DC8C673-A6E7-F04F-AE91-9083E0E4047D}"/>
              </a:ext>
            </a:extLst>
          </p:cNvPr>
          <p:cNvPicPr>
            <a:picLocks noChangeAspect="1"/>
          </p:cNvPicPr>
          <p:nvPr/>
        </p:nvPicPr>
        <p:blipFill>
          <a:blip r:embed="rId4"/>
          <a:stretch>
            <a:fillRect/>
          </a:stretch>
        </p:blipFill>
        <p:spPr>
          <a:xfrm>
            <a:off x="3965565" y="1440858"/>
            <a:ext cx="4038600" cy="381000"/>
          </a:xfrm>
          <a:prstGeom prst="rect">
            <a:avLst/>
          </a:prstGeom>
        </p:spPr>
      </p:pic>
      <p:sp>
        <p:nvSpPr>
          <p:cNvPr id="9" name="文本框 8">
            <a:extLst>
              <a:ext uri="{FF2B5EF4-FFF2-40B4-BE49-F238E27FC236}">
                <a16:creationId xmlns:a16="http://schemas.microsoft.com/office/drawing/2014/main" id="{C5DD434A-6C6C-2643-9211-3FDE717D6738}"/>
              </a:ext>
            </a:extLst>
          </p:cNvPr>
          <p:cNvSpPr txBox="1"/>
          <p:nvPr/>
        </p:nvSpPr>
        <p:spPr>
          <a:xfrm>
            <a:off x="3476846" y="1944132"/>
            <a:ext cx="3592650" cy="369332"/>
          </a:xfrm>
          <a:prstGeom prst="rect">
            <a:avLst/>
          </a:prstGeom>
          <a:noFill/>
        </p:spPr>
        <p:txBody>
          <a:bodyPr wrap="none" rtlCol="0">
            <a:spAutoFit/>
          </a:bodyPr>
          <a:lstStyle/>
          <a:p>
            <a:r>
              <a:rPr kumimoji="1" lang="zh-CN" altLang="en-US" dirty="0"/>
              <a:t>其中</a:t>
            </a:r>
            <a:r>
              <a:rPr kumimoji="1" lang="en-US" altLang="zh-CN" dirty="0" err="1"/>
              <a:t>si</a:t>
            </a:r>
            <a:r>
              <a:rPr kumimoji="1" lang="zh-CN" altLang="en-US" dirty="0"/>
              <a:t>是解码器</a:t>
            </a:r>
            <a:r>
              <a:rPr kumimoji="1" lang="en-US" altLang="zh-CN" dirty="0"/>
              <a:t>RNN</a:t>
            </a:r>
            <a:r>
              <a:rPr kumimoji="1" lang="zh-CN" altLang="en-US" dirty="0"/>
              <a:t>的隐藏状态：</a:t>
            </a:r>
            <a:endParaRPr kumimoji="1" lang="en-US" altLang="zh-CN" dirty="0"/>
          </a:p>
        </p:txBody>
      </p:sp>
      <p:pic>
        <p:nvPicPr>
          <p:cNvPr id="10" name="图片 9">
            <a:extLst>
              <a:ext uri="{FF2B5EF4-FFF2-40B4-BE49-F238E27FC236}">
                <a16:creationId xmlns:a16="http://schemas.microsoft.com/office/drawing/2014/main" id="{5B0CF233-1D3D-5A41-B1CF-BD8508BF0FBE}"/>
              </a:ext>
            </a:extLst>
          </p:cNvPr>
          <p:cNvPicPr>
            <a:picLocks noChangeAspect="1"/>
          </p:cNvPicPr>
          <p:nvPr/>
        </p:nvPicPr>
        <p:blipFill>
          <a:blip r:embed="rId5"/>
          <a:stretch>
            <a:fillRect/>
          </a:stretch>
        </p:blipFill>
        <p:spPr>
          <a:xfrm>
            <a:off x="4759315" y="2261183"/>
            <a:ext cx="2451100" cy="457200"/>
          </a:xfrm>
          <a:prstGeom prst="rect">
            <a:avLst/>
          </a:prstGeom>
        </p:spPr>
      </p:pic>
      <p:sp>
        <p:nvSpPr>
          <p:cNvPr id="11" name="文本框 10">
            <a:extLst>
              <a:ext uri="{FF2B5EF4-FFF2-40B4-BE49-F238E27FC236}">
                <a16:creationId xmlns:a16="http://schemas.microsoft.com/office/drawing/2014/main" id="{43BE71FA-4A09-474E-8C54-CAFEFDBF63AD}"/>
              </a:ext>
            </a:extLst>
          </p:cNvPr>
          <p:cNvSpPr txBox="1"/>
          <p:nvPr/>
        </p:nvSpPr>
        <p:spPr>
          <a:xfrm>
            <a:off x="3476846" y="2789257"/>
            <a:ext cx="5167424" cy="1754326"/>
          </a:xfrm>
          <a:prstGeom prst="rect">
            <a:avLst/>
          </a:prstGeom>
          <a:noFill/>
        </p:spPr>
        <p:txBody>
          <a:bodyPr wrap="square" rtlCol="0">
            <a:spAutoFit/>
          </a:bodyPr>
          <a:lstStyle/>
          <a:p>
            <a:r>
              <a:rPr kumimoji="1" lang="zh-CN" altLang="en-US" dirty="0"/>
              <a:t>而</a:t>
            </a:r>
            <a:r>
              <a:rPr kumimoji="1" lang="en-US" altLang="zh-CN" dirty="0"/>
              <a:t>ci</a:t>
            </a:r>
            <a:r>
              <a:rPr kumimoji="1" lang="zh-CN" altLang="en-US" dirty="0"/>
              <a:t>则是对第</a:t>
            </a:r>
            <a:r>
              <a:rPr kumimoji="1" lang="en-US" altLang="zh-CN" dirty="0" err="1"/>
              <a:t>i</a:t>
            </a:r>
            <a:r>
              <a:rPr kumimoji="1" lang="zh-CN" altLang="en-US" dirty="0"/>
              <a:t>个词“定制”的编码向量（之前对整个输出句子仅有一个编码向量</a:t>
            </a:r>
            <a:r>
              <a:rPr kumimoji="1" lang="en-US" altLang="zh-CN" dirty="0"/>
              <a:t>C</a:t>
            </a:r>
            <a:r>
              <a:rPr kumimoji="1" lang="zh-CN" altLang="en-US" dirty="0"/>
              <a:t>，现在对输出句子的每一个词都有一个编码向量</a:t>
            </a:r>
            <a:r>
              <a:rPr kumimoji="1" lang="en-US" altLang="zh-CN" dirty="0"/>
              <a:t>ci</a:t>
            </a:r>
            <a:r>
              <a:rPr kumimoji="1" lang="zh-CN" altLang="en-US" dirty="0"/>
              <a:t>）</a:t>
            </a:r>
            <a:endParaRPr kumimoji="1" lang="en-US" altLang="zh-CN" dirty="0"/>
          </a:p>
          <a:p>
            <a:endParaRPr kumimoji="1" lang="en-US" altLang="zh-CN" dirty="0"/>
          </a:p>
          <a:p>
            <a:r>
              <a:rPr kumimoji="1" lang="en-US" altLang="zh-CN" dirty="0"/>
              <a:t>ci</a:t>
            </a:r>
            <a:r>
              <a:rPr kumimoji="1" lang="zh-CN" altLang="en-US" dirty="0"/>
              <a:t>向量的值为原句中每个词的隐状态加权和，权重即代表了“注意力”：</a:t>
            </a:r>
            <a:endParaRPr kumimoji="1" lang="en-US" altLang="zh-CN" dirty="0"/>
          </a:p>
        </p:txBody>
      </p:sp>
      <p:pic>
        <p:nvPicPr>
          <p:cNvPr id="12" name="图片 11">
            <a:extLst>
              <a:ext uri="{FF2B5EF4-FFF2-40B4-BE49-F238E27FC236}">
                <a16:creationId xmlns:a16="http://schemas.microsoft.com/office/drawing/2014/main" id="{ACEE6300-BED0-CE46-94C4-B36A6DB68F1E}"/>
              </a:ext>
            </a:extLst>
          </p:cNvPr>
          <p:cNvPicPr>
            <a:picLocks noChangeAspect="1"/>
          </p:cNvPicPr>
          <p:nvPr/>
        </p:nvPicPr>
        <p:blipFill>
          <a:blip r:embed="rId6"/>
          <a:stretch>
            <a:fillRect/>
          </a:stretch>
        </p:blipFill>
        <p:spPr>
          <a:xfrm>
            <a:off x="5079999" y="4479293"/>
            <a:ext cx="1796021" cy="911414"/>
          </a:xfrm>
          <a:prstGeom prst="rect">
            <a:avLst/>
          </a:prstGeom>
        </p:spPr>
      </p:pic>
      <p:pic>
        <p:nvPicPr>
          <p:cNvPr id="13" name="图片 12">
            <a:extLst>
              <a:ext uri="{FF2B5EF4-FFF2-40B4-BE49-F238E27FC236}">
                <a16:creationId xmlns:a16="http://schemas.microsoft.com/office/drawing/2014/main" id="{43EFF63E-FAA0-2B49-982B-3310A9C65027}"/>
              </a:ext>
            </a:extLst>
          </p:cNvPr>
          <p:cNvPicPr>
            <a:picLocks noChangeAspect="1"/>
          </p:cNvPicPr>
          <p:nvPr/>
        </p:nvPicPr>
        <p:blipFill>
          <a:blip r:embed="rId7"/>
          <a:stretch>
            <a:fillRect/>
          </a:stretch>
        </p:blipFill>
        <p:spPr>
          <a:xfrm>
            <a:off x="3789601" y="5489497"/>
            <a:ext cx="2195264" cy="688068"/>
          </a:xfrm>
          <a:prstGeom prst="rect">
            <a:avLst/>
          </a:prstGeom>
        </p:spPr>
      </p:pic>
      <p:pic>
        <p:nvPicPr>
          <p:cNvPr id="14" name="图片 13">
            <a:extLst>
              <a:ext uri="{FF2B5EF4-FFF2-40B4-BE49-F238E27FC236}">
                <a16:creationId xmlns:a16="http://schemas.microsoft.com/office/drawing/2014/main" id="{A7A9EC1C-17EB-3B45-BE96-413F4ADCD625}"/>
              </a:ext>
            </a:extLst>
          </p:cNvPr>
          <p:cNvPicPr>
            <a:picLocks noChangeAspect="1"/>
          </p:cNvPicPr>
          <p:nvPr/>
        </p:nvPicPr>
        <p:blipFill>
          <a:blip r:embed="rId8"/>
          <a:stretch>
            <a:fillRect/>
          </a:stretch>
        </p:blipFill>
        <p:spPr>
          <a:xfrm>
            <a:off x="6240290" y="5668167"/>
            <a:ext cx="1763875" cy="330727"/>
          </a:xfrm>
          <a:prstGeom prst="rect">
            <a:avLst/>
          </a:prstGeom>
        </p:spPr>
      </p:pic>
      <p:sp>
        <p:nvSpPr>
          <p:cNvPr id="3" name="文本框 2">
            <a:extLst>
              <a:ext uri="{FF2B5EF4-FFF2-40B4-BE49-F238E27FC236}">
                <a16:creationId xmlns:a16="http://schemas.microsoft.com/office/drawing/2014/main" id="{35376EFB-04AF-2749-90EB-0ED58DC6A8FC}"/>
              </a:ext>
            </a:extLst>
          </p:cNvPr>
          <p:cNvSpPr txBox="1"/>
          <p:nvPr/>
        </p:nvSpPr>
        <p:spPr>
          <a:xfrm>
            <a:off x="4873360" y="6233619"/>
            <a:ext cx="3770910" cy="307777"/>
          </a:xfrm>
          <a:prstGeom prst="rect">
            <a:avLst/>
          </a:prstGeom>
          <a:noFill/>
        </p:spPr>
        <p:txBody>
          <a:bodyPr wrap="square" rtlCol="0">
            <a:spAutoFit/>
          </a:bodyPr>
          <a:lstStyle/>
          <a:p>
            <a:r>
              <a:rPr kumimoji="1" lang="zh-CN" altLang="en-US" sz="1400" dirty="0"/>
              <a:t>第</a:t>
            </a:r>
            <a:r>
              <a:rPr kumimoji="1" lang="en-US" altLang="zh-CN" sz="1400" dirty="0" err="1"/>
              <a:t>i</a:t>
            </a:r>
            <a:r>
              <a:rPr kumimoji="1" lang="zh-CN" altLang="en-US" sz="1400" dirty="0"/>
              <a:t>个输入对第</a:t>
            </a:r>
            <a:r>
              <a:rPr kumimoji="1" lang="en-US" altLang="zh-CN" sz="1400" dirty="0"/>
              <a:t>j</a:t>
            </a:r>
            <a:r>
              <a:rPr kumimoji="1" lang="zh-CN" altLang="en-US" sz="1400" dirty="0"/>
              <a:t>个输出的注意力</a:t>
            </a:r>
          </a:p>
        </p:txBody>
      </p:sp>
    </p:spTree>
    <p:extLst>
      <p:ext uri="{BB962C8B-B14F-4D97-AF65-F5344CB8AC3E}">
        <p14:creationId xmlns:p14="http://schemas.microsoft.com/office/powerpoint/2010/main" val="201698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文本占位符 1"/>
          <p:cNvSpPr>
            <a:spLocks noGrp="1"/>
          </p:cNvSpPr>
          <p:nvPr>
            <p:ph type="body" sz="quarter" idx="10"/>
          </p:nvPr>
        </p:nvSpPr>
        <p:spPr/>
        <p:txBody>
          <a:bodyPr>
            <a:normAutofit lnSpcReduction="10000"/>
          </a:bodyPr>
          <a:lstStyle/>
          <a:p>
            <a:r>
              <a:rPr lang="zh-CN" altLang="en-US" dirty="0"/>
              <a:t>循环神经网络</a:t>
            </a:r>
          </a:p>
        </p:txBody>
      </p:sp>
      <p:sp>
        <p:nvSpPr>
          <p:cNvPr id="1048627" name="文本占位符 2"/>
          <p:cNvSpPr>
            <a:spLocks noGrp="1"/>
          </p:cNvSpPr>
          <p:nvPr>
            <p:ph type="body" sz="quarter" idx="11"/>
          </p:nvPr>
        </p:nvSpPr>
        <p:spPr>
          <a:xfrm>
            <a:off x="380858" y="1867730"/>
            <a:ext cx="8283357" cy="2359354"/>
          </a:xfrm>
        </p:spPr>
        <p:txBody>
          <a:bodyPr>
            <a:normAutofit/>
          </a:bodyPr>
          <a:lstStyle/>
          <a:p>
            <a:r>
              <a:rPr lang="zh-CN" altLang="en-US" dirty="0"/>
              <a:t>循环神经网络，会对前面时刻的信息进行记忆并应用于当前输出的计算中，用来处理序列数据，即前面的输入和后面的输入是有关系的。</a:t>
            </a:r>
            <a:endParaRPr lang="en-US" altLang="zh-CN" dirty="0"/>
          </a:p>
          <a:p>
            <a:endParaRPr lang="en-US" altLang="zh-CN" dirty="0"/>
          </a:p>
          <a:p>
            <a:pPr marL="285750" indent="-285750">
              <a:buFont typeface="Arial" pitchFamily="34" charset="0"/>
              <a:buChar char="•"/>
            </a:pPr>
            <a:r>
              <a:rPr lang="zh-CN" altLang="en-US" dirty="0"/>
              <a:t>针对对象：序列数据，即前面的数据和后面的数据是有关系的。例如文本，是字母和词汇的序列；语音，是音节的序列；视频，是图像的序列等等</a:t>
            </a:r>
            <a:endParaRPr lang="en-US" altLang="zh-CN" dirty="0"/>
          </a:p>
          <a:p>
            <a:endParaRPr lang="en-US" altLang="zh-CN" dirty="0"/>
          </a:p>
          <a:p>
            <a:pPr marL="285750" indent="-285750">
              <a:buFont typeface="Arial" pitchFamily="34" charset="0"/>
              <a:buChar char="•"/>
            </a:pPr>
            <a:r>
              <a:rPr lang="zh-CN" altLang="en-US" dirty="0"/>
              <a:t>核心思想：样本间存在顺序关系，每个样本和它之前的样本存在关联，通过神经网络在时序上的展开，能够找到样本之间的序列相关性。</a:t>
            </a:r>
            <a:endParaRPr lang="en-US" altLang="zh-CN" dirty="0"/>
          </a:p>
        </p:txBody>
      </p:sp>
    </p:spTree>
    <p:extLst>
      <p:ext uri="{BB962C8B-B14F-4D97-AF65-F5344CB8AC3E}">
        <p14:creationId xmlns:p14="http://schemas.microsoft.com/office/powerpoint/2010/main" val="3501920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Attention</a:t>
            </a:r>
            <a:r>
              <a:rPr lang="zh-CN" altLang="en-US" dirty="0"/>
              <a:t> </a:t>
            </a:r>
            <a:r>
              <a:rPr lang="en-US" altLang="zh-CN" dirty="0"/>
              <a:t>mechanism</a:t>
            </a:r>
          </a:p>
        </p:txBody>
      </p:sp>
      <p:pic>
        <p:nvPicPr>
          <p:cNvPr id="3" name="图片 2">
            <a:extLst>
              <a:ext uri="{FF2B5EF4-FFF2-40B4-BE49-F238E27FC236}">
                <a16:creationId xmlns:a16="http://schemas.microsoft.com/office/drawing/2014/main" id="{82706482-B4A6-134B-A944-6DFDC0E2EEDE}"/>
              </a:ext>
            </a:extLst>
          </p:cNvPr>
          <p:cNvPicPr>
            <a:picLocks noChangeAspect="1"/>
          </p:cNvPicPr>
          <p:nvPr/>
        </p:nvPicPr>
        <p:blipFill>
          <a:blip r:embed="rId3"/>
          <a:stretch>
            <a:fillRect/>
          </a:stretch>
        </p:blipFill>
        <p:spPr>
          <a:xfrm>
            <a:off x="1735285" y="1212111"/>
            <a:ext cx="4952593" cy="5145194"/>
          </a:xfrm>
          <a:prstGeom prst="rect">
            <a:avLst/>
          </a:prstGeom>
        </p:spPr>
      </p:pic>
    </p:spTree>
    <p:extLst>
      <p:ext uri="{BB962C8B-B14F-4D97-AF65-F5344CB8AC3E}">
        <p14:creationId xmlns:p14="http://schemas.microsoft.com/office/powerpoint/2010/main" val="309887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33184" y="2213540"/>
            <a:ext cx="3502854" cy="1085388"/>
            <a:chOff x="513266" y="2521258"/>
            <a:chExt cx="3502854" cy="1085388"/>
          </a:xfrm>
        </p:grpSpPr>
        <p:sp>
          <p:nvSpPr>
            <p:cNvPr id="4" name="矩形 3"/>
            <p:cNvSpPr/>
            <p:nvPr/>
          </p:nvSpPr>
          <p:spPr>
            <a:xfrm>
              <a:off x="513266" y="2521258"/>
              <a:ext cx="3502854" cy="768352"/>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深度循环网络</a:t>
              </a:r>
            </a:p>
          </p:txBody>
        </p:sp>
        <p:sp>
          <p:nvSpPr>
            <p:cNvPr id="7" name="文本框 6"/>
            <p:cNvSpPr txBox="1"/>
            <p:nvPr/>
          </p:nvSpPr>
          <p:spPr>
            <a:xfrm>
              <a:off x="817929" y="3283481"/>
              <a:ext cx="2835669" cy="323165"/>
            </a:xfrm>
            <a:prstGeom prst="rect">
              <a:avLst/>
            </a:prstGeom>
            <a:noFill/>
          </p:spPr>
          <p:txBody>
            <a:bodyPr wrap="square" rtlCol="0">
              <a:spAutoFit/>
            </a:bodyPr>
            <a:lstStyle/>
            <a:p>
              <a:endParaRPr lang="en-US" altLang="zh-CN" sz="1500" dirty="0">
                <a:solidFill>
                  <a:schemeClr val="tx1">
                    <a:lumMod val="85000"/>
                    <a:lumOff val="15000"/>
                  </a:schemeClr>
                </a:solidFill>
                <a:latin typeface="+mn-ea"/>
              </a:endParaRPr>
            </a:p>
          </p:txBody>
        </p: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6516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深度循环网络</a:t>
            </a:r>
            <a:endParaRPr lang="en-US" altLang="zh-CN" dirty="0"/>
          </a:p>
        </p:txBody>
      </p:sp>
      <p:sp>
        <p:nvSpPr>
          <p:cNvPr id="3" name="文本框 2">
            <a:extLst>
              <a:ext uri="{FF2B5EF4-FFF2-40B4-BE49-F238E27FC236}">
                <a16:creationId xmlns:a16="http://schemas.microsoft.com/office/drawing/2014/main" id="{53269751-B30D-084B-9801-9F3A2E14AB11}"/>
              </a:ext>
            </a:extLst>
          </p:cNvPr>
          <p:cNvSpPr txBox="1"/>
          <p:nvPr/>
        </p:nvSpPr>
        <p:spPr>
          <a:xfrm>
            <a:off x="1073888" y="1286540"/>
            <a:ext cx="6741042" cy="2308324"/>
          </a:xfrm>
          <a:prstGeom prst="rect">
            <a:avLst/>
          </a:prstGeom>
          <a:noFill/>
        </p:spPr>
        <p:txBody>
          <a:bodyPr wrap="square" rtlCol="0">
            <a:spAutoFit/>
          </a:bodyPr>
          <a:lstStyle/>
          <a:p>
            <a:r>
              <a:rPr kumimoji="1" lang="zh-CN" altLang="en-US" dirty="0"/>
              <a:t>大多数</a:t>
            </a:r>
            <a:r>
              <a:rPr kumimoji="1" lang="en-US" altLang="zh-CN" dirty="0"/>
              <a:t>RNN</a:t>
            </a:r>
            <a:r>
              <a:rPr kumimoji="1" lang="zh-CN" altLang="en-US" dirty="0"/>
              <a:t>中涉及到的变换有：</a:t>
            </a:r>
            <a:endParaRPr kumimoji="1" lang="en-US" altLang="zh-CN" dirty="0"/>
          </a:p>
          <a:p>
            <a:endParaRPr kumimoji="1" lang="en-US" altLang="zh-CN" dirty="0"/>
          </a:p>
          <a:p>
            <a:pPr marL="342900" indent="-342900">
              <a:buFont typeface="+mj-lt"/>
              <a:buAutoNum type="arabicPeriod"/>
            </a:pPr>
            <a:r>
              <a:rPr kumimoji="1" lang="zh-CN" altLang="en-US" dirty="0"/>
              <a:t>从输入到隐藏状态</a:t>
            </a:r>
            <a:endParaRPr kumimoji="1" lang="en-US" altLang="zh-CN" dirty="0"/>
          </a:p>
          <a:p>
            <a:pPr marL="342900" indent="-342900">
              <a:buFont typeface="+mj-lt"/>
              <a:buAutoNum type="arabicPeriod"/>
            </a:pPr>
            <a:r>
              <a:rPr kumimoji="1" lang="zh-CN" altLang="en-US" dirty="0"/>
              <a:t>从前一隐藏状态到下一隐藏状态</a:t>
            </a:r>
            <a:endParaRPr kumimoji="1" lang="en-US" altLang="zh-CN" dirty="0"/>
          </a:p>
          <a:p>
            <a:pPr marL="342900" indent="-342900">
              <a:buFont typeface="+mj-lt"/>
              <a:buAutoNum type="arabicPeriod"/>
            </a:pPr>
            <a:r>
              <a:rPr kumimoji="1" lang="zh-CN" altLang="en-US" dirty="0"/>
              <a:t>从隐藏状态到输出</a:t>
            </a:r>
            <a:endParaRPr kumimoji="1" lang="en-US" altLang="zh-CN" dirty="0"/>
          </a:p>
          <a:p>
            <a:pPr marL="342900" indent="-342900">
              <a:buFont typeface="+mj-lt"/>
              <a:buAutoNum type="arabicPeriod"/>
            </a:pPr>
            <a:endParaRPr kumimoji="1" lang="en-US" altLang="zh-CN" dirty="0"/>
          </a:p>
          <a:p>
            <a:r>
              <a:rPr kumimoji="1" lang="zh-CN" altLang="en-US" dirty="0"/>
              <a:t>但是这些变换都是“浅变换”。 在这些操作中引入“深度”会有利吗？</a:t>
            </a:r>
            <a:endParaRPr kumimoji="1" lang="en-US" altLang="zh-CN" dirty="0"/>
          </a:p>
          <a:p>
            <a:pPr marL="342900" indent="-342900">
              <a:buFont typeface="+mj-lt"/>
              <a:buAutoNum type="arabicPeriod"/>
            </a:pPr>
            <a:endParaRPr kumimoji="1" lang="en-US" altLang="zh-CN" dirty="0"/>
          </a:p>
        </p:txBody>
      </p:sp>
      <p:sp>
        <p:nvSpPr>
          <p:cNvPr id="4" name="文本框 3">
            <a:extLst>
              <a:ext uri="{FF2B5EF4-FFF2-40B4-BE49-F238E27FC236}">
                <a16:creationId xmlns:a16="http://schemas.microsoft.com/office/drawing/2014/main" id="{951CFFE0-62A0-5F47-82A0-27EBFDA838FA}"/>
              </a:ext>
            </a:extLst>
          </p:cNvPr>
          <p:cNvSpPr txBox="1"/>
          <p:nvPr/>
        </p:nvSpPr>
        <p:spPr>
          <a:xfrm>
            <a:off x="914400" y="3893574"/>
            <a:ext cx="7325032" cy="646331"/>
          </a:xfrm>
          <a:prstGeom prst="rect">
            <a:avLst/>
          </a:prstGeom>
          <a:noFill/>
        </p:spPr>
        <p:txBody>
          <a:bodyPr wrap="square" rtlCol="0">
            <a:spAutoFit/>
          </a:bodyPr>
          <a:lstStyle/>
          <a:p>
            <a:r>
              <a:rPr kumimoji="1" lang="en-US" altLang="zh-CN" dirty="0"/>
              <a:t>Graves et al. 2013,  </a:t>
            </a:r>
            <a:r>
              <a:rPr kumimoji="1" lang="en-US" altLang="zh-CN" dirty="0" err="1"/>
              <a:t>Pascanu</a:t>
            </a:r>
            <a:r>
              <a:rPr kumimoji="1" lang="en-US" altLang="zh-CN" dirty="0"/>
              <a:t> et al. 2014a </a:t>
            </a:r>
            <a:r>
              <a:rPr kumimoji="1" lang="zh-CN" altLang="en-US" dirty="0"/>
              <a:t>的实验中证明，引入</a:t>
            </a:r>
            <a:r>
              <a:rPr kumimoji="1" lang="en-US" altLang="zh-CN" dirty="0"/>
              <a:t>RNN</a:t>
            </a:r>
            <a:r>
              <a:rPr kumimoji="1" lang="zh-CN" altLang="en-US" dirty="0"/>
              <a:t>的深度是有用的</a:t>
            </a:r>
          </a:p>
        </p:txBody>
      </p:sp>
    </p:spTree>
    <p:extLst>
      <p:ext uri="{BB962C8B-B14F-4D97-AF65-F5344CB8AC3E}">
        <p14:creationId xmlns:p14="http://schemas.microsoft.com/office/powerpoint/2010/main" val="1881631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深度循环网络</a:t>
            </a:r>
            <a:endParaRPr lang="en-US" altLang="zh-CN" dirty="0"/>
          </a:p>
        </p:txBody>
      </p:sp>
      <p:pic>
        <p:nvPicPr>
          <p:cNvPr id="3" name="图片 2">
            <a:extLst>
              <a:ext uri="{FF2B5EF4-FFF2-40B4-BE49-F238E27FC236}">
                <a16:creationId xmlns:a16="http://schemas.microsoft.com/office/drawing/2014/main" id="{EF74C948-F56C-1E49-B235-6EE6C5A5E833}"/>
              </a:ext>
            </a:extLst>
          </p:cNvPr>
          <p:cNvPicPr>
            <a:picLocks noChangeAspect="1"/>
          </p:cNvPicPr>
          <p:nvPr/>
        </p:nvPicPr>
        <p:blipFill>
          <a:blip r:embed="rId3"/>
          <a:stretch>
            <a:fillRect/>
          </a:stretch>
        </p:blipFill>
        <p:spPr>
          <a:xfrm>
            <a:off x="509540" y="3687069"/>
            <a:ext cx="3300460" cy="3089651"/>
          </a:xfrm>
          <a:prstGeom prst="rect">
            <a:avLst/>
          </a:prstGeom>
        </p:spPr>
      </p:pic>
      <p:sp>
        <p:nvSpPr>
          <p:cNvPr id="4" name="文本框 3">
            <a:extLst>
              <a:ext uri="{FF2B5EF4-FFF2-40B4-BE49-F238E27FC236}">
                <a16:creationId xmlns:a16="http://schemas.microsoft.com/office/drawing/2014/main" id="{85157889-4D51-674D-A0C4-572B2C08ADE5}"/>
              </a:ext>
            </a:extLst>
          </p:cNvPr>
          <p:cNvSpPr txBox="1"/>
          <p:nvPr/>
        </p:nvSpPr>
        <p:spPr>
          <a:xfrm>
            <a:off x="4064000" y="2828052"/>
            <a:ext cx="4673600" cy="2862322"/>
          </a:xfrm>
          <a:prstGeom prst="rect">
            <a:avLst/>
          </a:prstGeom>
          <a:noFill/>
        </p:spPr>
        <p:txBody>
          <a:bodyPr wrap="square" rtlCol="0">
            <a:spAutoFit/>
          </a:bodyPr>
          <a:lstStyle/>
          <a:p>
            <a:r>
              <a:rPr kumimoji="1" lang="zh-CN" altLang="en-US" dirty="0"/>
              <a:t>三种方式：</a:t>
            </a:r>
            <a:endParaRPr kumimoji="1" lang="en-US" altLang="zh-CN" dirty="0"/>
          </a:p>
          <a:p>
            <a:endParaRPr kumimoji="1" lang="en-US" altLang="zh-CN" dirty="0"/>
          </a:p>
          <a:p>
            <a:r>
              <a:rPr kumimoji="1" lang="zh-CN" altLang="en-US" dirty="0"/>
              <a:t>（</a:t>
            </a:r>
            <a:r>
              <a:rPr kumimoji="1" lang="en-US" altLang="zh-CN" dirty="0"/>
              <a:t>a</a:t>
            </a:r>
            <a:r>
              <a:rPr kumimoji="1" lang="zh-CN" altLang="en-US" dirty="0"/>
              <a:t>）：同一时刻再加入新的</a:t>
            </a:r>
            <a:r>
              <a:rPr kumimoji="1" lang="en-US" altLang="zh-CN" dirty="0"/>
              <a:t>RNN</a:t>
            </a:r>
            <a:r>
              <a:rPr kumimoji="1" lang="zh-CN" altLang="en-US" dirty="0"/>
              <a:t>隐藏层</a:t>
            </a:r>
            <a:endParaRPr kumimoji="1" lang="en-US" altLang="zh-CN" dirty="0"/>
          </a:p>
          <a:p>
            <a:endParaRPr kumimoji="1" lang="en-US" altLang="zh-CN" dirty="0"/>
          </a:p>
          <a:p>
            <a:r>
              <a:rPr kumimoji="1" lang="zh-CN" altLang="en-US" dirty="0"/>
              <a:t>（</a:t>
            </a:r>
            <a:r>
              <a:rPr kumimoji="1" lang="en-US" altLang="zh-CN" dirty="0"/>
              <a:t>b</a:t>
            </a:r>
            <a:r>
              <a:rPr kumimoji="1" lang="zh-CN" altLang="en-US" dirty="0"/>
              <a:t>）：输入层到隐藏层、隐藏层到隐藏层、隐藏层到输出层之间引入更深的计算（如</a:t>
            </a:r>
            <a:r>
              <a:rPr kumimoji="1" lang="en-US" altLang="zh-CN" dirty="0"/>
              <a:t>MLP</a:t>
            </a:r>
            <a:r>
              <a:rPr kumimoji="1" lang="zh-CN" altLang="en-US" dirty="0"/>
              <a:t>）</a:t>
            </a:r>
            <a:endParaRPr kumimoji="1" lang="en-US" altLang="zh-CN" dirty="0"/>
          </a:p>
          <a:p>
            <a:endParaRPr kumimoji="1" lang="en-US" altLang="zh-CN" dirty="0"/>
          </a:p>
          <a:p>
            <a:r>
              <a:rPr kumimoji="1" lang="zh-CN" altLang="en-US" dirty="0"/>
              <a:t>（</a:t>
            </a:r>
            <a:r>
              <a:rPr kumimoji="1" lang="en-US" altLang="zh-CN" dirty="0"/>
              <a:t>c</a:t>
            </a:r>
            <a:r>
              <a:rPr kumimoji="1" lang="zh-CN" altLang="en-US" dirty="0"/>
              <a:t>）：引入跳跃连接来缓解路径延长导致的梯度消失效应</a:t>
            </a:r>
          </a:p>
        </p:txBody>
      </p:sp>
      <p:pic>
        <p:nvPicPr>
          <p:cNvPr id="5" name="图片 4">
            <a:extLst>
              <a:ext uri="{FF2B5EF4-FFF2-40B4-BE49-F238E27FC236}">
                <a16:creationId xmlns:a16="http://schemas.microsoft.com/office/drawing/2014/main" id="{1A49E772-69A4-D945-BBA6-AA6361B19597}"/>
              </a:ext>
            </a:extLst>
          </p:cNvPr>
          <p:cNvPicPr>
            <a:picLocks noChangeAspect="1"/>
          </p:cNvPicPr>
          <p:nvPr/>
        </p:nvPicPr>
        <p:blipFill>
          <a:blip r:embed="rId4"/>
          <a:stretch>
            <a:fillRect/>
          </a:stretch>
        </p:blipFill>
        <p:spPr>
          <a:xfrm>
            <a:off x="1634365" y="1015919"/>
            <a:ext cx="1004693" cy="2109856"/>
          </a:xfrm>
          <a:prstGeom prst="rect">
            <a:avLst/>
          </a:prstGeom>
        </p:spPr>
      </p:pic>
      <p:pic>
        <p:nvPicPr>
          <p:cNvPr id="6" name="图片 5">
            <a:extLst>
              <a:ext uri="{FF2B5EF4-FFF2-40B4-BE49-F238E27FC236}">
                <a16:creationId xmlns:a16="http://schemas.microsoft.com/office/drawing/2014/main" id="{C2E1A0CE-1DDD-A341-B2E0-C9F46CD21C8D}"/>
              </a:ext>
            </a:extLst>
          </p:cNvPr>
          <p:cNvPicPr>
            <a:picLocks noChangeAspect="1"/>
          </p:cNvPicPr>
          <p:nvPr/>
        </p:nvPicPr>
        <p:blipFill>
          <a:blip r:embed="rId5"/>
          <a:stretch>
            <a:fillRect/>
          </a:stretch>
        </p:blipFill>
        <p:spPr>
          <a:xfrm>
            <a:off x="1869440" y="1176532"/>
            <a:ext cx="173539" cy="182672"/>
          </a:xfrm>
          <a:prstGeom prst="rect">
            <a:avLst/>
          </a:prstGeom>
        </p:spPr>
      </p:pic>
      <p:sp>
        <p:nvSpPr>
          <p:cNvPr id="7" name="下箭头 6">
            <a:extLst>
              <a:ext uri="{FF2B5EF4-FFF2-40B4-BE49-F238E27FC236}">
                <a16:creationId xmlns:a16="http://schemas.microsoft.com/office/drawing/2014/main" id="{3C39F3A7-A142-1249-8446-0EFF2F3741C1}"/>
              </a:ext>
            </a:extLst>
          </p:cNvPr>
          <p:cNvSpPr/>
          <p:nvPr/>
        </p:nvSpPr>
        <p:spPr>
          <a:xfrm>
            <a:off x="1686969" y="3196389"/>
            <a:ext cx="538480" cy="42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E77FEA6-B560-D545-BA30-6F97F47C357F}"/>
              </a:ext>
            </a:extLst>
          </p:cNvPr>
          <p:cNvSpPr txBox="1"/>
          <p:nvPr/>
        </p:nvSpPr>
        <p:spPr>
          <a:xfrm>
            <a:off x="4185920" y="1483279"/>
            <a:ext cx="4551680" cy="369332"/>
          </a:xfrm>
          <a:prstGeom prst="rect">
            <a:avLst/>
          </a:prstGeom>
          <a:noFill/>
        </p:spPr>
        <p:txBody>
          <a:bodyPr wrap="square" rtlCol="0">
            <a:spAutoFit/>
          </a:bodyPr>
          <a:lstStyle/>
          <a:p>
            <a:r>
              <a:rPr kumimoji="1" lang="zh-CN" altLang="en-US" dirty="0"/>
              <a:t>目的：延长输入到输出的最短路径</a:t>
            </a:r>
          </a:p>
        </p:txBody>
      </p:sp>
    </p:spTree>
    <p:extLst>
      <p:ext uri="{BB962C8B-B14F-4D97-AF65-F5344CB8AC3E}">
        <p14:creationId xmlns:p14="http://schemas.microsoft.com/office/powerpoint/2010/main" val="287095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62000" y="392979"/>
            <a:ext cx="4918000" cy="416571"/>
          </a:xfrm>
        </p:spPr>
        <p:txBody>
          <a:bodyPr>
            <a:normAutofit lnSpcReduction="10000"/>
          </a:bodyPr>
          <a:lstStyle/>
          <a:p>
            <a:r>
              <a:rPr lang="zh-CN" altLang="en-US" dirty="0"/>
              <a:t>深度循环网络</a:t>
            </a:r>
            <a:endParaRPr lang="en-US" altLang="zh-CN" dirty="0"/>
          </a:p>
        </p:txBody>
      </p:sp>
      <p:pic>
        <p:nvPicPr>
          <p:cNvPr id="9" name="图片 8">
            <a:extLst>
              <a:ext uri="{FF2B5EF4-FFF2-40B4-BE49-F238E27FC236}">
                <a16:creationId xmlns:a16="http://schemas.microsoft.com/office/drawing/2014/main" id="{EC29D836-B5BF-C743-B983-39013A1BA3F5}"/>
              </a:ext>
            </a:extLst>
          </p:cNvPr>
          <p:cNvPicPr>
            <a:picLocks noChangeAspect="1"/>
          </p:cNvPicPr>
          <p:nvPr/>
        </p:nvPicPr>
        <p:blipFill>
          <a:blip r:embed="rId3"/>
          <a:stretch>
            <a:fillRect/>
          </a:stretch>
        </p:blipFill>
        <p:spPr>
          <a:xfrm>
            <a:off x="1256786" y="1168799"/>
            <a:ext cx="6683875" cy="2322664"/>
          </a:xfrm>
          <a:prstGeom prst="rect">
            <a:avLst/>
          </a:prstGeom>
        </p:spPr>
      </p:pic>
      <p:pic>
        <p:nvPicPr>
          <p:cNvPr id="10" name="图片 9">
            <a:extLst>
              <a:ext uri="{FF2B5EF4-FFF2-40B4-BE49-F238E27FC236}">
                <a16:creationId xmlns:a16="http://schemas.microsoft.com/office/drawing/2014/main" id="{29B9A56D-A236-A64B-A8CC-C2AB706D3EC7}"/>
              </a:ext>
            </a:extLst>
          </p:cNvPr>
          <p:cNvPicPr>
            <a:picLocks noChangeAspect="1"/>
          </p:cNvPicPr>
          <p:nvPr/>
        </p:nvPicPr>
        <p:blipFill>
          <a:blip r:embed="rId4"/>
          <a:stretch>
            <a:fillRect/>
          </a:stretch>
        </p:blipFill>
        <p:spPr>
          <a:xfrm>
            <a:off x="1256786" y="3699624"/>
            <a:ext cx="6565309" cy="1418954"/>
          </a:xfrm>
          <a:prstGeom prst="rect">
            <a:avLst/>
          </a:prstGeom>
        </p:spPr>
      </p:pic>
      <p:pic>
        <p:nvPicPr>
          <p:cNvPr id="11" name="图片 10">
            <a:extLst>
              <a:ext uri="{FF2B5EF4-FFF2-40B4-BE49-F238E27FC236}">
                <a16:creationId xmlns:a16="http://schemas.microsoft.com/office/drawing/2014/main" id="{46C843CC-E79C-8841-A833-2AD98DEAFC66}"/>
              </a:ext>
            </a:extLst>
          </p:cNvPr>
          <p:cNvPicPr>
            <a:picLocks noChangeAspect="1"/>
          </p:cNvPicPr>
          <p:nvPr/>
        </p:nvPicPr>
        <p:blipFill>
          <a:blip r:embed="rId5"/>
          <a:stretch>
            <a:fillRect/>
          </a:stretch>
        </p:blipFill>
        <p:spPr>
          <a:xfrm>
            <a:off x="1256786" y="5326739"/>
            <a:ext cx="6561641" cy="1374685"/>
          </a:xfrm>
          <a:prstGeom prst="rect">
            <a:avLst/>
          </a:prstGeom>
        </p:spPr>
      </p:pic>
      <p:sp>
        <p:nvSpPr>
          <p:cNvPr id="12" name="矩形 11">
            <a:extLst>
              <a:ext uri="{FF2B5EF4-FFF2-40B4-BE49-F238E27FC236}">
                <a16:creationId xmlns:a16="http://schemas.microsoft.com/office/drawing/2014/main" id="{725F0189-6FAB-BF40-8139-18229A64E509}"/>
              </a:ext>
            </a:extLst>
          </p:cNvPr>
          <p:cNvSpPr/>
          <p:nvPr/>
        </p:nvSpPr>
        <p:spPr>
          <a:xfrm>
            <a:off x="1256786" y="716376"/>
            <a:ext cx="2567369" cy="369332"/>
          </a:xfrm>
          <a:prstGeom prst="rect">
            <a:avLst/>
          </a:prstGeom>
        </p:spPr>
        <p:txBody>
          <a:bodyPr wrap="none">
            <a:spAutoFit/>
          </a:bodyPr>
          <a:lstStyle/>
          <a:p>
            <a:r>
              <a:rPr kumimoji="1" lang="en-US" altLang="zh-CN" dirty="0" err="1"/>
              <a:t>Pascanu</a:t>
            </a:r>
            <a:r>
              <a:rPr kumimoji="1" lang="en-US" altLang="zh-CN" dirty="0"/>
              <a:t> et al. 2014a</a:t>
            </a:r>
            <a:r>
              <a:rPr kumimoji="1" lang="zh-CN" altLang="en-US" dirty="0"/>
              <a:t>：</a:t>
            </a:r>
            <a:endParaRPr lang="zh-CN" altLang="en-US" dirty="0"/>
          </a:p>
        </p:txBody>
      </p:sp>
    </p:spTree>
    <p:extLst>
      <p:ext uri="{BB962C8B-B14F-4D97-AF65-F5344CB8AC3E}">
        <p14:creationId xmlns:p14="http://schemas.microsoft.com/office/powerpoint/2010/main" val="1759756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33184" y="2213540"/>
            <a:ext cx="3502854" cy="1085388"/>
            <a:chOff x="513266" y="2521258"/>
            <a:chExt cx="3502854" cy="1085388"/>
          </a:xfrm>
        </p:grpSpPr>
        <p:sp>
          <p:nvSpPr>
            <p:cNvPr id="4" name="矩形 3"/>
            <p:cNvSpPr/>
            <p:nvPr/>
          </p:nvSpPr>
          <p:spPr>
            <a:xfrm>
              <a:off x="513266" y="2521258"/>
              <a:ext cx="3502854" cy="768352"/>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递归神经网络</a:t>
              </a:r>
            </a:p>
          </p:txBody>
        </p:sp>
        <p:sp>
          <p:nvSpPr>
            <p:cNvPr id="7" name="文本框 6"/>
            <p:cNvSpPr txBox="1"/>
            <p:nvPr/>
          </p:nvSpPr>
          <p:spPr>
            <a:xfrm>
              <a:off x="817929" y="3283481"/>
              <a:ext cx="2835669" cy="323165"/>
            </a:xfrm>
            <a:prstGeom prst="rect">
              <a:avLst/>
            </a:prstGeom>
            <a:noFill/>
          </p:spPr>
          <p:txBody>
            <a:bodyPr wrap="square" rtlCol="0">
              <a:spAutoFit/>
            </a:bodyPr>
            <a:lstStyle/>
            <a:p>
              <a:endParaRPr lang="en-US" altLang="zh-CN" sz="1500" dirty="0">
                <a:solidFill>
                  <a:schemeClr val="tx1">
                    <a:lumMod val="85000"/>
                    <a:lumOff val="15000"/>
                  </a:schemeClr>
                </a:solidFill>
                <a:latin typeface="+mn-ea"/>
              </a:endParaRPr>
            </a:p>
          </p:txBody>
        </p: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741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递归神经网络</a:t>
            </a:r>
            <a:endParaRPr lang="en-US" altLang="zh-CN" dirty="0"/>
          </a:p>
        </p:txBody>
      </p:sp>
      <p:sp>
        <p:nvSpPr>
          <p:cNvPr id="3" name="文本框 2">
            <a:extLst>
              <a:ext uri="{FF2B5EF4-FFF2-40B4-BE49-F238E27FC236}">
                <a16:creationId xmlns:a16="http://schemas.microsoft.com/office/drawing/2014/main" id="{58C24417-6C73-DC4F-AA84-CB5817FD70EC}"/>
              </a:ext>
            </a:extLst>
          </p:cNvPr>
          <p:cNvSpPr txBox="1"/>
          <p:nvPr/>
        </p:nvSpPr>
        <p:spPr>
          <a:xfrm>
            <a:off x="1046480" y="1148080"/>
            <a:ext cx="6878320" cy="923330"/>
          </a:xfrm>
          <a:prstGeom prst="rect">
            <a:avLst/>
          </a:prstGeom>
          <a:noFill/>
        </p:spPr>
        <p:txBody>
          <a:bodyPr wrap="square" rtlCol="0">
            <a:spAutoFit/>
          </a:bodyPr>
          <a:lstStyle/>
          <a:p>
            <a:r>
              <a:rPr kumimoji="1" lang="zh-CN" altLang="en-US" dirty="0"/>
              <a:t>递归神经网络（</a:t>
            </a:r>
            <a:r>
              <a:rPr kumimoji="1" lang="en-US" altLang="zh-CN" dirty="0"/>
              <a:t>recursive</a:t>
            </a:r>
            <a:r>
              <a:rPr kumimoji="1" lang="zh-CN" altLang="en-US" dirty="0"/>
              <a:t> </a:t>
            </a:r>
            <a:r>
              <a:rPr kumimoji="1" lang="en-US" altLang="zh-CN" dirty="0"/>
              <a:t>neural</a:t>
            </a:r>
            <a:r>
              <a:rPr kumimoji="1" lang="zh-CN" altLang="en-US" dirty="0"/>
              <a:t> </a:t>
            </a:r>
            <a:r>
              <a:rPr kumimoji="1" lang="en-US" altLang="zh-CN" dirty="0"/>
              <a:t>network</a:t>
            </a:r>
            <a:r>
              <a:rPr kumimoji="1" lang="zh-CN" altLang="en-US" dirty="0"/>
              <a:t>）代表循环网络的另一个扩展，它被构造为深的树状结构而不是</a:t>
            </a:r>
            <a:r>
              <a:rPr kumimoji="1" lang="en-US" altLang="zh-CN" dirty="0"/>
              <a:t>RNN</a:t>
            </a:r>
            <a:r>
              <a:rPr kumimoji="1" lang="zh-CN" altLang="en-US" dirty="0"/>
              <a:t>的链状结构（注意</a:t>
            </a:r>
            <a:r>
              <a:rPr kumimoji="1" lang="en-US" altLang="zh-CN" dirty="0"/>
              <a:t>RNN</a:t>
            </a:r>
            <a:r>
              <a:rPr kumimoji="1" lang="zh-CN" altLang="en-US" dirty="0"/>
              <a:t>一般指循环神经网络）</a:t>
            </a:r>
            <a:endParaRPr kumimoji="1" lang="en-US" altLang="zh-CN" dirty="0"/>
          </a:p>
        </p:txBody>
      </p:sp>
      <p:pic>
        <p:nvPicPr>
          <p:cNvPr id="4" name="图片 3">
            <a:extLst>
              <a:ext uri="{FF2B5EF4-FFF2-40B4-BE49-F238E27FC236}">
                <a16:creationId xmlns:a16="http://schemas.microsoft.com/office/drawing/2014/main" id="{D08EBF69-5F17-494C-B4FE-CD1D00A779DF}"/>
              </a:ext>
            </a:extLst>
          </p:cNvPr>
          <p:cNvPicPr>
            <a:picLocks noChangeAspect="1"/>
          </p:cNvPicPr>
          <p:nvPr/>
        </p:nvPicPr>
        <p:blipFill>
          <a:blip r:embed="rId3"/>
          <a:stretch>
            <a:fillRect/>
          </a:stretch>
        </p:blipFill>
        <p:spPr>
          <a:xfrm>
            <a:off x="5640336" y="2132940"/>
            <a:ext cx="2406384" cy="3649461"/>
          </a:xfrm>
          <a:prstGeom prst="rect">
            <a:avLst/>
          </a:prstGeom>
        </p:spPr>
      </p:pic>
      <p:pic>
        <p:nvPicPr>
          <p:cNvPr id="5" name="图片 4">
            <a:extLst>
              <a:ext uri="{FF2B5EF4-FFF2-40B4-BE49-F238E27FC236}">
                <a16:creationId xmlns:a16="http://schemas.microsoft.com/office/drawing/2014/main" id="{D6CB9B20-0ECF-9F4C-9DCC-EFBB8A8E95DD}"/>
              </a:ext>
            </a:extLst>
          </p:cNvPr>
          <p:cNvPicPr>
            <a:picLocks noChangeAspect="1"/>
          </p:cNvPicPr>
          <p:nvPr/>
        </p:nvPicPr>
        <p:blipFill>
          <a:blip r:embed="rId4"/>
          <a:stretch>
            <a:fillRect/>
          </a:stretch>
        </p:blipFill>
        <p:spPr>
          <a:xfrm>
            <a:off x="606856" y="2556510"/>
            <a:ext cx="4028288" cy="2923540"/>
          </a:xfrm>
          <a:prstGeom prst="rect">
            <a:avLst/>
          </a:prstGeom>
        </p:spPr>
      </p:pic>
      <p:sp>
        <p:nvSpPr>
          <p:cNvPr id="6" name="矩形 5">
            <a:extLst>
              <a:ext uri="{FF2B5EF4-FFF2-40B4-BE49-F238E27FC236}">
                <a16:creationId xmlns:a16="http://schemas.microsoft.com/office/drawing/2014/main" id="{0BD42121-4015-E044-88BA-CF9F31AD808D}"/>
              </a:ext>
            </a:extLst>
          </p:cNvPr>
          <p:cNvSpPr/>
          <p:nvPr/>
        </p:nvSpPr>
        <p:spPr>
          <a:xfrm>
            <a:off x="1148080" y="5936264"/>
            <a:ext cx="2685351" cy="369332"/>
          </a:xfrm>
          <a:prstGeom prst="rect">
            <a:avLst/>
          </a:prstGeom>
        </p:spPr>
        <p:txBody>
          <a:bodyPr wrap="none">
            <a:spAutoFit/>
          </a:bodyPr>
          <a:lstStyle/>
          <a:p>
            <a:r>
              <a:rPr lang="en" altLang="zh-CN" dirty="0">
                <a:solidFill>
                  <a:srgbClr val="333333"/>
                </a:solidFill>
                <a:latin typeface="arial" panose="020B0604020202020204" pitchFamily="34" charset="0"/>
              </a:rPr>
              <a:t>recurrent neural network</a:t>
            </a:r>
            <a:endParaRPr lang="zh-CN" altLang="en-US" dirty="0"/>
          </a:p>
        </p:txBody>
      </p:sp>
      <p:sp>
        <p:nvSpPr>
          <p:cNvPr id="7" name="矩形 6">
            <a:extLst>
              <a:ext uri="{FF2B5EF4-FFF2-40B4-BE49-F238E27FC236}">
                <a16:creationId xmlns:a16="http://schemas.microsoft.com/office/drawing/2014/main" id="{FEA075A3-34DF-BC45-B1C9-188D3EED3E0F}"/>
              </a:ext>
            </a:extLst>
          </p:cNvPr>
          <p:cNvSpPr/>
          <p:nvPr/>
        </p:nvSpPr>
        <p:spPr>
          <a:xfrm>
            <a:off x="5385436" y="5936264"/>
            <a:ext cx="2916183" cy="369332"/>
          </a:xfrm>
          <a:prstGeom prst="rect">
            <a:avLst/>
          </a:prstGeom>
        </p:spPr>
        <p:txBody>
          <a:bodyPr wrap="none">
            <a:spAutoFit/>
          </a:bodyPr>
          <a:lstStyle/>
          <a:p>
            <a:r>
              <a:rPr lang="en" altLang="zh-CN" b="1" dirty="0">
                <a:solidFill>
                  <a:srgbClr val="333333"/>
                </a:solidFill>
                <a:latin typeface="arial" panose="020B0604020202020204" pitchFamily="34" charset="0"/>
              </a:rPr>
              <a:t>recursive neural network</a:t>
            </a:r>
            <a:endParaRPr lang="zh-CN" altLang="en-US" b="1" dirty="0"/>
          </a:p>
        </p:txBody>
      </p:sp>
    </p:spTree>
    <p:extLst>
      <p:ext uri="{BB962C8B-B14F-4D97-AF65-F5344CB8AC3E}">
        <p14:creationId xmlns:p14="http://schemas.microsoft.com/office/powerpoint/2010/main" val="3567670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递归神经网络</a:t>
            </a:r>
            <a:endParaRPr lang="en-US" altLang="zh-CN" dirty="0"/>
          </a:p>
        </p:txBody>
      </p:sp>
      <p:sp>
        <p:nvSpPr>
          <p:cNvPr id="3" name="文本框 2">
            <a:extLst>
              <a:ext uri="{FF2B5EF4-FFF2-40B4-BE49-F238E27FC236}">
                <a16:creationId xmlns:a16="http://schemas.microsoft.com/office/drawing/2014/main" id="{58C24417-6C73-DC4F-AA84-CB5817FD70EC}"/>
              </a:ext>
            </a:extLst>
          </p:cNvPr>
          <p:cNvSpPr txBox="1"/>
          <p:nvPr/>
        </p:nvSpPr>
        <p:spPr>
          <a:xfrm>
            <a:off x="762000" y="1036320"/>
            <a:ext cx="7518400" cy="1200329"/>
          </a:xfrm>
          <a:prstGeom prst="rect">
            <a:avLst/>
          </a:prstGeom>
          <a:noFill/>
        </p:spPr>
        <p:txBody>
          <a:bodyPr wrap="square" rtlCol="0">
            <a:spAutoFit/>
          </a:bodyPr>
          <a:lstStyle/>
          <a:p>
            <a:r>
              <a:rPr kumimoji="1" lang="zh-CN" altLang="en-US" dirty="0"/>
              <a:t>递归神经网络由</a:t>
            </a:r>
            <a:r>
              <a:rPr kumimoji="1" lang="en-US" altLang="zh-CN" dirty="0"/>
              <a:t>Pollack</a:t>
            </a:r>
            <a:r>
              <a:rPr kumimoji="1" lang="zh-CN" altLang="en-US" dirty="0"/>
              <a:t>（</a:t>
            </a:r>
            <a:r>
              <a:rPr kumimoji="1" lang="en-US" altLang="zh-CN" dirty="0"/>
              <a:t>1990</a:t>
            </a:r>
            <a:r>
              <a:rPr kumimoji="1" lang="zh-CN" altLang="en-US" dirty="0"/>
              <a:t>）引入，而</a:t>
            </a:r>
            <a:r>
              <a:rPr kumimoji="1" lang="en-US" altLang="zh-CN" dirty="0" err="1"/>
              <a:t>Bottou</a:t>
            </a:r>
            <a:r>
              <a:rPr kumimoji="1" lang="zh-CN" altLang="en-US" dirty="0"/>
              <a:t>（</a:t>
            </a:r>
            <a:r>
              <a:rPr kumimoji="1" lang="en-US" altLang="zh-CN" dirty="0"/>
              <a:t>2011</a:t>
            </a:r>
            <a:r>
              <a:rPr kumimoji="1" lang="zh-CN" altLang="en-US" dirty="0"/>
              <a:t>）描述了这类网络的潜在用途</a:t>
            </a:r>
            <a:r>
              <a:rPr kumimoji="1" lang="en-US" altLang="zh-CN" dirty="0"/>
              <a:t>---</a:t>
            </a:r>
            <a:r>
              <a:rPr kumimoji="1" lang="zh-CN" altLang="en-US" dirty="0"/>
              <a:t>学习推论。</a:t>
            </a:r>
            <a:endParaRPr kumimoji="1" lang="en-US" altLang="zh-CN" dirty="0"/>
          </a:p>
          <a:p>
            <a:r>
              <a:rPr kumimoji="1" lang="zh-CN" altLang="en-US" dirty="0"/>
              <a:t>递归网络已成功应用于输入是</a:t>
            </a:r>
            <a:r>
              <a:rPr kumimoji="1" lang="zh-CN" altLang="en-US" b="1" dirty="0"/>
              <a:t>树</a:t>
            </a:r>
            <a:r>
              <a:rPr kumimoji="1" lang="en-US" altLang="zh-CN" b="1" dirty="0"/>
              <a:t>/</a:t>
            </a:r>
            <a:r>
              <a:rPr kumimoji="1" lang="zh-CN" altLang="en-US" b="1" dirty="0"/>
              <a:t>图结构</a:t>
            </a:r>
            <a:r>
              <a:rPr kumimoji="1" lang="zh-CN" altLang="en-US" dirty="0"/>
              <a:t>的神经网络，例如</a:t>
            </a:r>
            <a:r>
              <a:rPr kumimoji="1" lang="en-US" altLang="zh-CN" dirty="0"/>
              <a:t>NLP</a:t>
            </a:r>
            <a:r>
              <a:rPr kumimoji="1" lang="zh-CN" altLang="en-US" dirty="0"/>
              <a:t>中输入是句法解析树时：</a:t>
            </a:r>
            <a:endParaRPr kumimoji="1" lang="en-US" altLang="zh-CN" dirty="0"/>
          </a:p>
        </p:txBody>
      </p:sp>
      <p:pic>
        <p:nvPicPr>
          <p:cNvPr id="8" name="图片 7">
            <a:extLst>
              <a:ext uri="{FF2B5EF4-FFF2-40B4-BE49-F238E27FC236}">
                <a16:creationId xmlns:a16="http://schemas.microsoft.com/office/drawing/2014/main" id="{EC53363B-3F1B-C949-90C5-7A33D0F76BFA}"/>
              </a:ext>
            </a:extLst>
          </p:cNvPr>
          <p:cNvPicPr>
            <a:picLocks noChangeAspect="1"/>
          </p:cNvPicPr>
          <p:nvPr/>
        </p:nvPicPr>
        <p:blipFill>
          <a:blip r:embed="rId3"/>
          <a:stretch>
            <a:fillRect/>
          </a:stretch>
        </p:blipFill>
        <p:spPr>
          <a:xfrm>
            <a:off x="2235200" y="2681859"/>
            <a:ext cx="4176684" cy="1640840"/>
          </a:xfrm>
          <a:prstGeom prst="rect">
            <a:avLst/>
          </a:prstGeom>
        </p:spPr>
      </p:pic>
      <p:sp>
        <p:nvSpPr>
          <p:cNvPr id="9" name="文本框 8">
            <a:extLst>
              <a:ext uri="{FF2B5EF4-FFF2-40B4-BE49-F238E27FC236}">
                <a16:creationId xmlns:a16="http://schemas.microsoft.com/office/drawing/2014/main" id="{E1CC9AB2-08BD-8C46-B7C0-C7C3427B5250}"/>
              </a:ext>
            </a:extLst>
          </p:cNvPr>
          <p:cNvSpPr txBox="1"/>
          <p:nvPr/>
        </p:nvSpPr>
        <p:spPr>
          <a:xfrm>
            <a:off x="762000" y="4767909"/>
            <a:ext cx="7686040" cy="646331"/>
          </a:xfrm>
          <a:prstGeom prst="rect">
            <a:avLst/>
          </a:prstGeom>
          <a:noFill/>
        </p:spPr>
        <p:txBody>
          <a:bodyPr wrap="square" rtlCol="0">
            <a:spAutoFit/>
          </a:bodyPr>
          <a:lstStyle/>
          <a:p>
            <a:r>
              <a:rPr kumimoji="1" lang="zh-CN" altLang="en-US" dirty="0"/>
              <a:t>这句话显然是有歧义性的，仅用序列输入无法区分他们，而采用递归神经网络来处理他们则有奇效。</a:t>
            </a:r>
          </a:p>
        </p:txBody>
      </p:sp>
    </p:spTree>
    <p:extLst>
      <p:ext uri="{BB962C8B-B14F-4D97-AF65-F5344CB8AC3E}">
        <p14:creationId xmlns:p14="http://schemas.microsoft.com/office/powerpoint/2010/main" val="1404264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递归神经网络</a:t>
            </a:r>
            <a:endParaRPr lang="en-US" altLang="zh-CN" dirty="0"/>
          </a:p>
        </p:txBody>
      </p:sp>
      <p:sp>
        <p:nvSpPr>
          <p:cNvPr id="3" name="文本框 2">
            <a:extLst>
              <a:ext uri="{FF2B5EF4-FFF2-40B4-BE49-F238E27FC236}">
                <a16:creationId xmlns:a16="http://schemas.microsoft.com/office/drawing/2014/main" id="{58C24417-6C73-DC4F-AA84-CB5817FD70EC}"/>
              </a:ext>
            </a:extLst>
          </p:cNvPr>
          <p:cNvSpPr txBox="1"/>
          <p:nvPr/>
        </p:nvSpPr>
        <p:spPr>
          <a:xfrm>
            <a:off x="762000" y="1036320"/>
            <a:ext cx="7518400" cy="369332"/>
          </a:xfrm>
          <a:prstGeom prst="rect">
            <a:avLst/>
          </a:prstGeom>
          <a:noFill/>
        </p:spPr>
        <p:txBody>
          <a:bodyPr wrap="square" rtlCol="0">
            <a:spAutoFit/>
          </a:bodyPr>
          <a:lstStyle/>
          <a:p>
            <a:r>
              <a:rPr kumimoji="1" lang="zh-CN" altLang="en-US" dirty="0"/>
              <a:t>递归神经可以把树</a:t>
            </a:r>
            <a:r>
              <a:rPr kumimoji="1" lang="en-US" altLang="zh-CN" dirty="0"/>
              <a:t>/</a:t>
            </a:r>
            <a:r>
              <a:rPr kumimoji="1" lang="zh-CN" altLang="en-US" dirty="0"/>
              <a:t>图结构信息编码为一个向量：</a:t>
            </a:r>
            <a:endParaRPr kumimoji="1" lang="en-US" altLang="zh-CN" dirty="0"/>
          </a:p>
        </p:txBody>
      </p:sp>
      <p:pic>
        <p:nvPicPr>
          <p:cNvPr id="4" name="图片 3">
            <a:extLst>
              <a:ext uri="{FF2B5EF4-FFF2-40B4-BE49-F238E27FC236}">
                <a16:creationId xmlns:a16="http://schemas.microsoft.com/office/drawing/2014/main" id="{27CAC211-F5F1-6547-A6B2-A7A7189E68FD}"/>
              </a:ext>
            </a:extLst>
          </p:cNvPr>
          <p:cNvPicPr>
            <a:picLocks noChangeAspect="1"/>
          </p:cNvPicPr>
          <p:nvPr/>
        </p:nvPicPr>
        <p:blipFill>
          <a:blip r:embed="rId3"/>
          <a:stretch>
            <a:fillRect/>
          </a:stretch>
        </p:blipFill>
        <p:spPr>
          <a:xfrm>
            <a:off x="1265530" y="1832372"/>
            <a:ext cx="6768814" cy="3857228"/>
          </a:xfrm>
          <a:prstGeom prst="rect">
            <a:avLst/>
          </a:prstGeom>
        </p:spPr>
      </p:pic>
    </p:spTree>
    <p:extLst>
      <p:ext uri="{BB962C8B-B14F-4D97-AF65-F5344CB8AC3E}">
        <p14:creationId xmlns:p14="http://schemas.microsoft.com/office/powerpoint/2010/main" val="27787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递归神经网络</a:t>
            </a:r>
            <a:endParaRPr lang="en-US" altLang="zh-CN" dirty="0"/>
          </a:p>
        </p:txBody>
      </p:sp>
      <p:sp>
        <p:nvSpPr>
          <p:cNvPr id="3" name="文本框 2">
            <a:extLst>
              <a:ext uri="{FF2B5EF4-FFF2-40B4-BE49-F238E27FC236}">
                <a16:creationId xmlns:a16="http://schemas.microsoft.com/office/drawing/2014/main" id="{58C24417-6C73-DC4F-AA84-CB5817FD70EC}"/>
              </a:ext>
            </a:extLst>
          </p:cNvPr>
          <p:cNvSpPr txBox="1"/>
          <p:nvPr/>
        </p:nvSpPr>
        <p:spPr>
          <a:xfrm>
            <a:off x="873760" y="1330089"/>
            <a:ext cx="7518400" cy="369332"/>
          </a:xfrm>
          <a:prstGeom prst="rect">
            <a:avLst/>
          </a:prstGeom>
          <a:noFill/>
        </p:spPr>
        <p:txBody>
          <a:bodyPr wrap="square" rtlCol="0">
            <a:spAutoFit/>
          </a:bodyPr>
          <a:lstStyle/>
          <a:p>
            <a:r>
              <a:rPr kumimoji="1" lang="zh-CN" altLang="en-US" dirty="0"/>
              <a:t>递归神经网络在情感分析中有很好的效果，可以很好的处理否定句：</a:t>
            </a:r>
            <a:endParaRPr kumimoji="1" lang="en-US" altLang="zh-CN" dirty="0"/>
          </a:p>
        </p:txBody>
      </p:sp>
      <p:pic>
        <p:nvPicPr>
          <p:cNvPr id="5" name="图片 4">
            <a:extLst>
              <a:ext uri="{FF2B5EF4-FFF2-40B4-BE49-F238E27FC236}">
                <a16:creationId xmlns:a16="http://schemas.microsoft.com/office/drawing/2014/main" id="{EEBD1BB8-DF39-5D43-BB52-BAB69A362F53}"/>
              </a:ext>
            </a:extLst>
          </p:cNvPr>
          <p:cNvPicPr>
            <a:picLocks noChangeAspect="1"/>
          </p:cNvPicPr>
          <p:nvPr/>
        </p:nvPicPr>
        <p:blipFill>
          <a:blip r:embed="rId3"/>
          <a:stretch>
            <a:fillRect/>
          </a:stretch>
        </p:blipFill>
        <p:spPr>
          <a:xfrm>
            <a:off x="1688599" y="2219960"/>
            <a:ext cx="5392922" cy="3278896"/>
          </a:xfrm>
          <a:prstGeom prst="rect">
            <a:avLst/>
          </a:prstGeom>
        </p:spPr>
      </p:pic>
    </p:spTree>
    <p:extLst>
      <p:ext uri="{BB962C8B-B14F-4D97-AF65-F5344CB8AC3E}">
        <p14:creationId xmlns:p14="http://schemas.microsoft.com/office/powerpoint/2010/main" val="184486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1" name="Picture 2"/>
          <p:cNvPicPr>
            <a:picLocks noChangeAspect="1" noChangeArrowheads="1"/>
          </p:cNvPicPr>
          <p:nvPr/>
        </p:nvPicPr>
        <p:blipFill>
          <a:blip r:embed="rId3"/>
          <a:srcRect/>
          <a:stretch>
            <a:fillRect/>
          </a:stretch>
        </p:blipFill>
        <p:spPr bwMode="auto">
          <a:xfrm>
            <a:off x="2289405" y="2096904"/>
            <a:ext cx="5438775" cy="752475"/>
          </a:xfrm>
          <a:prstGeom prst="rect">
            <a:avLst/>
          </a:prstGeom>
          <a:noFill/>
          <a:ln>
            <a:noFill/>
          </a:ln>
          <a:effectLst/>
        </p:spPr>
      </p:pic>
      <p:sp>
        <p:nvSpPr>
          <p:cNvPr id="1048633" name="TextBox 7"/>
          <p:cNvSpPr txBox="1"/>
          <p:nvPr/>
        </p:nvSpPr>
        <p:spPr>
          <a:xfrm>
            <a:off x="620932" y="1264119"/>
            <a:ext cx="8373439" cy="830997"/>
          </a:xfrm>
          <a:prstGeom prst="rect">
            <a:avLst/>
          </a:prstGeom>
          <a:noFill/>
        </p:spPr>
        <p:txBody>
          <a:bodyPr wrap="square" rtlCol="0">
            <a:spAutoFit/>
          </a:bodyPr>
          <a:lstStyle/>
          <a:p>
            <a:endParaRPr lang="en-US" altLang="zh-CN" sz="1600" dirty="0"/>
          </a:p>
          <a:p>
            <a:endParaRPr lang="en-US" altLang="zh-CN" sz="1600" dirty="0"/>
          </a:p>
          <a:p>
            <a:r>
              <a:rPr lang="zh-CN" altLang="en-US" sz="1600" dirty="0"/>
              <a:t>核心结构：</a:t>
            </a:r>
            <a:endParaRPr lang="zh-CN" altLang="en-US" dirty="0"/>
          </a:p>
        </p:txBody>
      </p:sp>
      <p:pic>
        <p:nvPicPr>
          <p:cNvPr id="2097162" name="Picture 2"/>
          <p:cNvPicPr>
            <a:picLocks noChangeAspect="1" noChangeArrowheads="1"/>
          </p:cNvPicPr>
          <p:nvPr/>
        </p:nvPicPr>
        <p:blipFill>
          <a:blip r:embed="rId4"/>
          <a:srcRect/>
          <a:stretch>
            <a:fillRect/>
          </a:stretch>
        </p:blipFill>
        <p:spPr bwMode="auto">
          <a:xfrm>
            <a:off x="1683089" y="3073260"/>
            <a:ext cx="5438775" cy="1555041"/>
          </a:xfrm>
          <a:prstGeom prst="rect">
            <a:avLst/>
          </a:prstGeom>
          <a:noFill/>
          <a:ln>
            <a:noFill/>
          </a:ln>
          <a:effectLst/>
        </p:spPr>
      </p:pic>
    </p:spTree>
    <p:extLst>
      <p:ext uri="{BB962C8B-B14F-4D97-AF65-F5344CB8AC3E}">
        <p14:creationId xmlns:p14="http://schemas.microsoft.com/office/powerpoint/2010/main" val="286617246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递归神经网络</a:t>
            </a:r>
            <a:endParaRPr lang="en-US" altLang="zh-CN" dirty="0"/>
          </a:p>
        </p:txBody>
      </p:sp>
      <p:sp>
        <p:nvSpPr>
          <p:cNvPr id="4" name="矩形 3">
            <a:extLst>
              <a:ext uri="{FF2B5EF4-FFF2-40B4-BE49-F238E27FC236}">
                <a16:creationId xmlns:a16="http://schemas.microsoft.com/office/drawing/2014/main" id="{A3446072-5D11-3347-9A34-47E11721294A}"/>
              </a:ext>
            </a:extLst>
          </p:cNvPr>
          <p:cNvSpPr/>
          <p:nvPr/>
        </p:nvSpPr>
        <p:spPr>
          <a:xfrm>
            <a:off x="640080" y="1432560"/>
            <a:ext cx="7945120" cy="2585323"/>
          </a:xfrm>
          <a:prstGeom prst="rect">
            <a:avLst/>
          </a:prstGeom>
        </p:spPr>
        <p:txBody>
          <a:bodyPr wrap="square">
            <a:spAutoFit/>
          </a:bodyPr>
          <a:lstStyle/>
          <a:p>
            <a:r>
              <a:rPr lang="zh-CN" altLang="en-US" dirty="0">
                <a:solidFill>
                  <a:srgbClr val="2C3E50"/>
                </a:solidFill>
                <a:latin typeface="PingFang SC" panose="020B0400000000000000" pitchFamily="34" charset="-122"/>
                <a:ea typeface="PingFang SC" panose="020B0400000000000000" pitchFamily="34" charset="-122"/>
              </a:rPr>
              <a:t>尽管</a:t>
            </a:r>
            <a:r>
              <a:rPr lang="zh-CN" altLang="en-US" b="1" dirty="0">
                <a:solidFill>
                  <a:srgbClr val="2C3E50"/>
                </a:solidFill>
                <a:latin typeface="PingFang SC" panose="020B0400000000000000" pitchFamily="34" charset="-122"/>
                <a:ea typeface="PingFang SC" panose="020B0400000000000000" pitchFamily="34" charset="-122"/>
              </a:rPr>
              <a:t>递归神经网络</a:t>
            </a:r>
            <a:r>
              <a:rPr lang="zh-CN" altLang="en-US" dirty="0">
                <a:solidFill>
                  <a:srgbClr val="2C3E50"/>
                </a:solidFill>
                <a:latin typeface="PingFang SC" panose="020B0400000000000000" pitchFamily="34" charset="-122"/>
                <a:ea typeface="PingFang SC" panose="020B0400000000000000" pitchFamily="34" charset="-122"/>
              </a:rPr>
              <a:t>具有更为强大的表示能力，但是在实际应用中并不太流行。</a:t>
            </a:r>
            <a:endParaRPr lang="en-US" altLang="zh-CN" dirty="0">
              <a:solidFill>
                <a:srgbClr val="2C3E50"/>
              </a:solidFill>
              <a:latin typeface="PingFang SC" panose="020B0400000000000000" pitchFamily="34" charset="-122"/>
              <a:ea typeface="PingFang SC" panose="020B0400000000000000" pitchFamily="34" charset="-122"/>
            </a:endParaRPr>
          </a:p>
          <a:p>
            <a:endParaRPr lang="en-US" altLang="zh-CN" dirty="0">
              <a:solidFill>
                <a:srgbClr val="2C3E50"/>
              </a:solidFill>
              <a:latin typeface="PingFang SC" panose="020B0400000000000000" pitchFamily="34" charset="-122"/>
              <a:ea typeface="PingFang SC" panose="020B0400000000000000" pitchFamily="34" charset="-122"/>
            </a:endParaRPr>
          </a:p>
          <a:p>
            <a:r>
              <a:rPr lang="zh-CN" altLang="en-US" dirty="0">
                <a:solidFill>
                  <a:srgbClr val="2C3E50"/>
                </a:solidFill>
                <a:latin typeface="PingFang SC" panose="020B0400000000000000" pitchFamily="34" charset="-122"/>
                <a:ea typeface="PingFang SC" panose="020B0400000000000000" pitchFamily="34" charset="-122"/>
              </a:rPr>
              <a:t>主要原因：</a:t>
            </a:r>
            <a:endParaRPr lang="en-US" altLang="zh-CN" dirty="0">
              <a:solidFill>
                <a:srgbClr val="2C3E50"/>
              </a:solidFill>
              <a:latin typeface="PingFang SC" panose="020B0400000000000000" pitchFamily="34" charset="-122"/>
              <a:ea typeface="PingFang SC" panose="020B0400000000000000" pitchFamily="34" charset="-122"/>
            </a:endParaRPr>
          </a:p>
          <a:p>
            <a:endParaRPr lang="en-US" altLang="zh-CN" dirty="0">
              <a:solidFill>
                <a:srgbClr val="2C3E50"/>
              </a:solidFill>
              <a:latin typeface="PingFang SC" panose="020B0400000000000000" pitchFamily="34" charset="-122"/>
              <a:ea typeface="PingFang SC" panose="020B0400000000000000" pitchFamily="34" charset="-122"/>
            </a:endParaRPr>
          </a:p>
          <a:p>
            <a:r>
              <a:rPr lang="zh-CN" altLang="en-US" b="1" dirty="0">
                <a:solidFill>
                  <a:srgbClr val="2C3E50"/>
                </a:solidFill>
                <a:latin typeface="PingFang SC" panose="020B0400000000000000" pitchFamily="34" charset="-122"/>
                <a:ea typeface="PingFang SC" panose="020B0400000000000000" pitchFamily="34" charset="-122"/>
              </a:rPr>
              <a:t>递归神经网络</a:t>
            </a:r>
            <a:r>
              <a:rPr lang="zh-CN" altLang="en-US" dirty="0">
                <a:solidFill>
                  <a:srgbClr val="2C3E50"/>
                </a:solidFill>
                <a:latin typeface="PingFang SC" panose="020B0400000000000000" pitchFamily="34" charset="-122"/>
                <a:ea typeface="PingFang SC" panose="020B0400000000000000" pitchFamily="34" charset="-122"/>
              </a:rPr>
              <a:t>的输入是树</a:t>
            </a:r>
            <a:r>
              <a:rPr lang="en-US" altLang="zh-CN" dirty="0">
                <a:solidFill>
                  <a:srgbClr val="2C3E50"/>
                </a:solidFill>
                <a:latin typeface="PingFang SC" panose="020B0400000000000000" pitchFamily="34" charset="-122"/>
                <a:ea typeface="PingFang SC" panose="020B0400000000000000" pitchFamily="34" charset="-122"/>
              </a:rPr>
              <a:t>/</a:t>
            </a:r>
            <a:r>
              <a:rPr lang="zh-CN" altLang="en-US" dirty="0">
                <a:solidFill>
                  <a:srgbClr val="2C3E50"/>
                </a:solidFill>
                <a:latin typeface="PingFang SC" panose="020B0400000000000000" pitchFamily="34" charset="-122"/>
                <a:ea typeface="PingFang SC" panose="020B0400000000000000" pitchFamily="34" charset="-122"/>
              </a:rPr>
              <a:t>图结构，而这种结构需要花费很多人工去标注。想象一下，如果我们用</a:t>
            </a:r>
            <a:r>
              <a:rPr lang="zh-CN" altLang="en-US" b="1" dirty="0">
                <a:solidFill>
                  <a:srgbClr val="2C3E50"/>
                </a:solidFill>
                <a:latin typeface="PingFang SC" panose="020B0400000000000000" pitchFamily="34" charset="-122"/>
                <a:ea typeface="PingFang SC" panose="020B0400000000000000" pitchFamily="34" charset="-122"/>
              </a:rPr>
              <a:t>循环神经网络</a:t>
            </a:r>
            <a:r>
              <a:rPr lang="zh-CN" altLang="en-US" dirty="0">
                <a:solidFill>
                  <a:srgbClr val="2C3E50"/>
                </a:solidFill>
                <a:latin typeface="PingFang SC" panose="020B0400000000000000" pitchFamily="34" charset="-122"/>
                <a:ea typeface="PingFang SC" panose="020B0400000000000000" pitchFamily="34" charset="-122"/>
              </a:rPr>
              <a:t>处理句子，那么我们可以直接把句子作为输入。然而，如果我们用</a:t>
            </a:r>
            <a:r>
              <a:rPr lang="zh-CN" altLang="en-US" b="1" dirty="0">
                <a:solidFill>
                  <a:srgbClr val="2C3E50"/>
                </a:solidFill>
                <a:latin typeface="PingFang SC" panose="020B0400000000000000" pitchFamily="34" charset="-122"/>
                <a:ea typeface="PingFang SC" panose="020B0400000000000000" pitchFamily="34" charset="-122"/>
              </a:rPr>
              <a:t>递归神经网络</a:t>
            </a:r>
            <a:r>
              <a:rPr lang="zh-CN" altLang="en-US" dirty="0">
                <a:solidFill>
                  <a:srgbClr val="2C3E50"/>
                </a:solidFill>
                <a:latin typeface="PingFang SC" panose="020B0400000000000000" pitchFamily="34" charset="-122"/>
                <a:ea typeface="PingFang SC" panose="020B0400000000000000" pitchFamily="34" charset="-122"/>
              </a:rPr>
              <a:t>处理句子，我们就必须把每个句子标注为语法解析树的形式，这无疑要花费非常大的精力。很多时候，相对于</a:t>
            </a:r>
            <a:r>
              <a:rPr lang="zh-CN" altLang="en-US" b="1" dirty="0">
                <a:solidFill>
                  <a:srgbClr val="2C3E50"/>
                </a:solidFill>
                <a:latin typeface="PingFang SC" panose="020B0400000000000000" pitchFamily="34" charset="-122"/>
                <a:ea typeface="PingFang SC" panose="020B0400000000000000" pitchFamily="34" charset="-122"/>
              </a:rPr>
              <a:t>递归神经网络</a:t>
            </a:r>
            <a:r>
              <a:rPr lang="zh-CN" altLang="en-US" dirty="0">
                <a:solidFill>
                  <a:srgbClr val="2C3E50"/>
                </a:solidFill>
                <a:latin typeface="PingFang SC" panose="020B0400000000000000" pitchFamily="34" charset="-122"/>
                <a:ea typeface="PingFang SC" panose="020B0400000000000000" pitchFamily="34" charset="-122"/>
              </a:rPr>
              <a:t>能够带来的性能提升，这个投入是不太划算的。</a:t>
            </a:r>
            <a:endParaRPr lang="zh-CN" altLang="en-US" dirty="0"/>
          </a:p>
        </p:txBody>
      </p:sp>
    </p:spTree>
    <p:extLst>
      <p:ext uri="{BB962C8B-B14F-4D97-AF65-F5344CB8AC3E}">
        <p14:creationId xmlns:p14="http://schemas.microsoft.com/office/powerpoint/2010/main" val="3245263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04080" y="2213540"/>
            <a:ext cx="4031958" cy="1085388"/>
            <a:chOff x="-15838" y="2521258"/>
            <a:chExt cx="4031958" cy="1085388"/>
          </a:xfrm>
        </p:grpSpPr>
        <p:sp>
          <p:nvSpPr>
            <p:cNvPr id="4" name="矩形 3"/>
            <p:cNvSpPr/>
            <p:nvPr/>
          </p:nvSpPr>
          <p:spPr>
            <a:xfrm>
              <a:off x="-15838" y="2521258"/>
              <a:ext cx="4031958" cy="768352"/>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长期依赖的挑战</a:t>
              </a:r>
            </a:p>
          </p:txBody>
        </p:sp>
        <p:sp>
          <p:nvSpPr>
            <p:cNvPr id="7" name="文本框 6"/>
            <p:cNvSpPr txBox="1"/>
            <p:nvPr/>
          </p:nvSpPr>
          <p:spPr>
            <a:xfrm>
              <a:off x="817929" y="3283481"/>
              <a:ext cx="2835669" cy="323165"/>
            </a:xfrm>
            <a:prstGeom prst="rect">
              <a:avLst/>
            </a:prstGeom>
            <a:noFill/>
          </p:spPr>
          <p:txBody>
            <a:bodyPr wrap="square" rtlCol="0">
              <a:spAutoFit/>
            </a:bodyPr>
            <a:lstStyle/>
            <a:p>
              <a:endParaRPr lang="en-US" altLang="zh-CN" sz="1500" dirty="0">
                <a:solidFill>
                  <a:schemeClr val="tx1">
                    <a:lumMod val="85000"/>
                    <a:lumOff val="15000"/>
                  </a:schemeClr>
                </a:solidFill>
                <a:latin typeface="+mn-ea"/>
              </a:endParaRPr>
            </a:p>
          </p:txBody>
        </p: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43582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长期依赖的挑战</a:t>
            </a:r>
            <a:endParaRPr lang="en-US" altLang="zh-CN" dirty="0"/>
          </a:p>
        </p:txBody>
      </p:sp>
      <p:sp>
        <p:nvSpPr>
          <p:cNvPr id="3" name="文本框 2">
            <a:extLst>
              <a:ext uri="{FF2B5EF4-FFF2-40B4-BE49-F238E27FC236}">
                <a16:creationId xmlns:a16="http://schemas.microsoft.com/office/drawing/2014/main" id="{58C24417-6C73-DC4F-AA84-CB5817FD70EC}"/>
              </a:ext>
            </a:extLst>
          </p:cNvPr>
          <p:cNvSpPr txBox="1"/>
          <p:nvPr/>
        </p:nvSpPr>
        <p:spPr>
          <a:xfrm>
            <a:off x="873758" y="1016222"/>
            <a:ext cx="7518400" cy="1200329"/>
          </a:xfrm>
          <a:prstGeom prst="rect">
            <a:avLst/>
          </a:prstGeom>
          <a:noFill/>
        </p:spPr>
        <p:txBody>
          <a:bodyPr wrap="square" rtlCol="0">
            <a:spAutoFit/>
          </a:bodyPr>
          <a:lstStyle/>
          <a:p>
            <a:r>
              <a:rPr kumimoji="1" lang="en-US" altLang="zh-CN" dirty="0"/>
              <a:t>RNN</a:t>
            </a:r>
            <a:r>
              <a:rPr kumimoji="1" lang="zh-CN" altLang="en-US" dirty="0"/>
              <a:t>长期依赖的数学挑战，根本问题是，经过许多阶段传播后梯度倾向于消失（大部分情况）或爆炸（很少，但对优化过程影响很大）。</a:t>
            </a:r>
            <a:endParaRPr kumimoji="1" lang="en-US" altLang="zh-CN" dirty="0"/>
          </a:p>
          <a:p>
            <a:endParaRPr kumimoji="1" lang="en-US" altLang="zh-CN" dirty="0"/>
          </a:p>
          <a:p>
            <a:r>
              <a:rPr kumimoji="1" lang="en-US" altLang="zh-CN" dirty="0"/>
              <a:t>RNN</a:t>
            </a:r>
            <a:r>
              <a:rPr kumimoji="1" lang="zh-CN" altLang="en-US" dirty="0"/>
              <a:t>的</a:t>
            </a:r>
            <a:r>
              <a:rPr kumimoji="1" lang="en-US" altLang="zh-CN" dirty="0"/>
              <a:t>BPTT</a:t>
            </a:r>
            <a:r>
              <a:rPr kumimoji="1" lang="zh-CN" altLang="en-US" dirty="0"/>
              <a:t>过程可以简单地看做矩阵乘法（即一个无激活函数的</a:t>
            </a:r>
            <a:r>
              <a:rPr kumimoji="1" lang="en-US" altLang="zh-CN" dirty="0"/>
              <a:t>RNN</a:t>
            </a:r>
            <a:r>
              <a:rPr kumimoji="1" lang="zh-CN" altLang="en-US" dirty="0"/>
              <a:t>）：</a:t>
            </a:r>
            <a:endParaRPr kumimoji="1" lang="en-US" altLang="zh-CN" dirty="0"/>
          </a:p>
        </p:txBody>
      </p:sp>
      <p:pic>
        <p:nvPicPr>
          <p:cNvPr id="5" name="图片 4">
            <a:extLst>
              <a:ext uri="{FF2B5EF4-FFF2-40B4-BE49-F238E27FC236}">
                <a16:creationId xmlns:a16="http://schemas.microsoft.com/office/drawing/2014/main" id="{C95170B7-9B73-8B40-A022-588703A46D4C}"/>
              </a:ext>
            </a:extLst>
          </p:cNvPr>
          <p:cNvPicPr>
            <a:picLocks noChangeAspect="1"/>
          </p:cNvPicPr>
          <p:nvPr/>
        </p:nvPicPr>
        <p:blipFill>
          <a:blip r:embed="rId3"/>
          <a:stretch>
            <a:fillRect/>
          </a:stretch>
        </p:blipFill>
        <p:spPr>
          <a:xfrm>
            <a:off x="3519282" y="2280709"/>
            <a:ext cx="1966539" cy="503340"/>
          </a:xfrm>
          <a:prstGeom prst="rect">
            <a:avLst/>
          </a:prstGeom>
        </p:spPr>
      </p:pic>
      <p:sp>
        <p:nvSpPr>
          <p:cNvPr id="6" name="文本框 5">
            <a:extLst>
              <a:ext uri="{FF2B5EF4-FFF2-40B4-BE49-F238E27FC236}">
                <a16:creationId xmlns:a16="http://schemas.microsoft.com/office/drawing/2014/main" id="{F3B634D9-0868-344E-9224-34283327B41B}"/>
              </a:ext>
            </a:extLst>
          </p:cNvPr>
          <p:cNvSpPr txBox="1"/>
          <p:nvPr/>
        </p:nvSpPr>
        <p:spPr>
          <a:xfrm>
            <a:off x="873758" y="2820107"/>
            <a:ext cx="7257326" cy="369332"/>
          </a:xfrm>
          <a:prstGeom prst="rect">
            <a:avLst/>
          </a:prstGeom>
          <a:noFill/>
        </p:spPr>
        <p:txBody>
          <a:bodyPr wrap="square" rtlCol="0">
            <a:spAutoFit/>
          </a:bodyPr>
          <a:lstStyle/>
          <a:p>
            <a:r>
              <a:rPr kumimoji="1" lang="zh-CN" altLang="en-US" dirty="0"/>
              <a:t>这种递推关系可以用幂法简化为：</a:t>
            </a:r>
          </a:p>
        </p:txBody>
      </p:sp>
      <p:pic>
        <p:nvPicPr>
          <p:cNvPr id="7" name="图片 6">
            <a:extLst>
              <a:ext uri="{FF2B5EF4-FFF2-40B4-BE49-F238E27FC236}">
                <a16:creationId xmlns:a16="http://schemas.microsoft.com/office/drawing/2014/main" id="{A0D73055-06A7-AC46-A903-E5F5B33A9766}"/>
              </a:ext>
            </a:extLst>
          </p:cNvPr>
          <p:cNvPicPr>
            <a:picLocks noChangeAspect="1"/>
          </p:cNvPicPr>
          <p:nvPr/>
        </p:nvPicPr>
        <p:blipFill>
          <a:blip r:embed="rId4"/>
          <a:stretch>
            <a:fillRect/>
          </a:stretch>
        </p:blipFill>
        <p:spPr>
          <a:xfrm>
            <a:off x="3609183" y="3254948"/>
            <a:ext cx="2047546" cy="508858"/>
          </a:xfrm>
          <a:prstGeom prst="rect">
            <a:avLst/>
          </a:prstGeom>
        </p:spPr>
      </p:pic>
      <p:sp>
        <p:nvSpPr>
          <p:cNvPr id="18" name="文本框 17">
            <a:extLst>
              <a:ext uri="{FF2B5EF4-FFF2-40B4-BE49-F238E27FC236}">
                <a16:creationId xmlns:a16="http://schemas.microsoft.com/office/drawing/2014/main" id="{32A6B8DD-44AF-DD4D-A8D3-401FA84860BE}"/>
              </a:ext>
            </a:extLst>
          </p:cNvPr>
          <p:cNvSpPr txBox="1"/>
          <p:nvPr/>
        </p:nvSpPr>
        <p:spPr>
          <a:xfrm>
            <a:off x="873758" y="3888678"/>
            <a:ext cx="5994400" cy="369332"/>
          </a:xfrm>
          <a:prstGeom prst="rect">
            <a:avLst/>
          </a:prstGeom>
          <a:noFill/>
        </p:spPr>
        <p:txBody>
          <a:bodyPr wrap="square" rtlCol="0">
            <a:spAutoFit/>
          </a:bodyPr>
          <a:lstStyle/>
          <a:p>
            <a:r>
              <a:rPr kumimoji="1" lang="zh-CN" altLang="en-US" dirty="0"/>
              <a:t>当</a:t>
            </a:r>
            <a:r>
              <a:rPr kumimoji="1" lang="en-US" altLang="zh-CN" dirty="0"/>
              <a:t>W</a:t>
            </a:r>
            <a:r>
              <a:rPr kumimoji="1" lang="zh-CN" altLang="en-US" dirty="0"/>
              <a:t>符合下列形式的特征分解时：</a:t>
            </a:r>
          </a:p>
        </p:txBody>
      </p:sp>
      <p:pic>
        <p:nvPicPr>
          <p:cNvPr id="8" name="图片 7">
            <a:extLst>
              <a:ext uri="{FF2B5EF4-FFF2-40B4-BE49-F238E27FC236}">
                <a16:creationId xmlns:a16="http://schemas.microsoft.com/office/drawing/2014/main" id="{F34DB16D-1022-E14B-BA43-F1CAEA5F3076}"/>
              </a:ext>
            </a:extLst>
          </p:cNvPr>
          <p:cNvPicPr>
            <a:picLocks noChangeAspect="1"/>
          </p:cNvPicPr>
          <p:nvPr/>
        </p:nvPicPr>
        <p:blipFill>
          <a:blip r:embed="rId5"/>
          <a:stretch>
            <a:fillRect/>
          </a:stretch>
        </p:blipFill>
        <p:spPr>
          <a:xfrm>
            <a:off x="3795108" y="4258010"/>
            <a:ext cx="1414625" cy="464174"/>
          </a:xfrm>
          <a:prstGeom prst="rect">
            <a:avLst/>
          </a:prstGeom>
        </p:spPr>
      </p:pic>
      <p:sp>
        <p:nvSpPr>
          <p:cNvPr id="10" name="文本框 9">
            <a:extLst>
              <a:ext uri="{FF2B5EF4-FFF2-40B4-BE49-F238E27FC236}">
                <a16:creationId xmlns:a16="http://schemas.microsoft.com/office/drawing/2014/main" id="{C1F10506-F7E1-8142-BBE2-E77EBCB493D3}"/>
              </a:ext>
            </a:extLst>
          </p:cNvPr>
          <p:cNvSpPr txBox="1"/>
          <p:nvPr/>
        </p:nvSpPr>
        <p:spPr>
          <a:xfrm>
            <a:off x="873757" y="4925938"/>
            <a:ext cx="4335975" cy="369332"/>
          </a:xfrm>
          <a:prstGeom prst="rect">
            <a:avLst/>
          </a:prstGeom>
          <a:noFill/>
        </p:spPr>
        <p:txBody>
          <a:bodyPr wrap="square" rtlCol="0">
            <a:spAutoFit/>
          </a:bodyPr>
          <a:lstStyle/>
          <a:p>
            <a:r>
              <a:rPr kumimoji="1" lang="zh-CN" altLang="en-US" dirty="0"/>
              <a:t>其中</a:t>
            </a:r>
            <a:r>
              <a:rPr kumimoji="1" lang="en-US" altLang="zh-CN" dirty="0"/>
              <a:t>Q</a:t>
            </a:r>
            <a:r>
              <a:rPr kumimoji="1" lang="zh-CN" altLang="en-US" dirty="0"/>
              <a:t>正交，那么可进一步简化为：</a:t>
            </a:r>
          </a:p>
        </p:txBody>
      </p:sp>
      <p:pic>
        <p:nvPicPr>
          <p:cNvPr id="11" name="图片 10">
            <a:extLst>
              <a:ext uri="{FF2B5EF4-FFF2-40B4-BE49-F238E27FC236}">
                <a16:creationId xmlns:a16="http://schemas.microsoft.com/office/drawing/2014/main" id="{18671CE0-68D8-EA40-95FD-26F3112F3F49}"/>
              </a:ext>
            </a:extLst>
          </p:cNvPr>
          <p:cNvPicPr>
            <a:picLocks noChangeAspect="1"/>
          </p:cNvPicPr>
          <p:nvPr/>
        </p:nvPicPr>
        <p:blipFill>
          <a:blip r:embed="rId6"/>
          <a:stretch>
            <a:fillRect/>
          </a:stretch>
        </p:blipFill>
        <p:spPr>
          <a:xfrm>
            <a:off x="3554286" y="5499024"/>
            <a:ext cx="1896267" cy="370778"/>
          </a:xfrm>
          <a:prstGeom prst="rect">
            <a:avLst/>
          </a:prstGeom>
        </p:spPr>
      </p:pic>
      <p:sp>
        <p:nvSpPr>
          <p:cNvPr id="19" name="文本框 18">
            <a:extLst>
              <a:ext uri="{FF2B5EF4-FFF2-40B4-BE49-F238E27FC236}">
                <a16:creationId xmlns:a16="http://schemas.microsoft.com/office/drawing/2014/main" id="{28CB0148-981F-C444-B8AD-CDB1AA7CD96F}"/>
              </a:ext>
            </a:extLst>
          </p:cNvPr>
          <p:cNvSpPr txBox="1"/>
          <p:nvPr/>
        </p:nvSpPr>
        <p:spPr>
          <a:xfrm>
            <a:off x="792480" y="6000311"/>
            <a:ext cx="7254240" cy="646331"/>
          </a:xfrm>
          <a:prstGeom prst="rect">
            <a:avLst/>
          </a:prstGeom>
          <a:noFill/>
        </p:spPr>
        <p:txBody>
          <a:bodyPr wrap="square" rtlCol="0">
            <a:spAutoFit/>
          </a:bodyPr>
          <a:lstStyle/>
          <a:p>
            <a:r>
              <a:rPr kumimoji="1" lang="zh-CN" altLang="en-US" dirty="0"/>
              <a:t>当经过</a:t>
            </a:r>
            <a:r>
              <a:rPr kumimoji="1" lang="en-US" altLang="zh-CN" dirty="0"/>
              <a:t>t</a:t>
            </a:r>
            <a:r>
              <a:rPr kumimoji="1" lang="zh-CN" altLang="en-US" dirty="0"/>
              <a:t>个时刻后，小于</a:t>
            </a:r>
            <a:r>
              <a:rPr kumimoji="1" lang="en-US" altLang="zh-CN" dirty="0"/>
              <a:t>1</a:t>
            </a:r>
            <a:r>
              <a:rPr kumimoji="1" lang="zh-CN" altLang="en-US" dirty="0"/>
              <a:t>的特征值可能会衰减到</a:t>
            </a:r>
            <a:r>
              <a:rPr kumimoji="1" lang="en-US" altLang="zh-CN" dirty="0"/>
              <a:t>0</a:t>
            </a:r>
            <a:r>
              <a:rPr kumimoji="1" lang="zh-CN" altLang="en-US" dirty="0"/>
              <a:t>，而大于</a:t>
            </a:r>
            <a:r>
              <a:rPr kumimoji="1" lang="en-US" altLang="zh-CN" dirty="0"/>
              <a:t>1</a:t>
            </a:r>
            <a:r>
              <a:rPr kumimoji="1" lang="zh-CN" altLang="en-US" dirty="0"/>
              <a:t>的特征值可能会激增。   最终导致      不与最大特征值对齐的部分都将被舍弃。</a:t>
            </a:r>
          </a:p>
        </p:txBody>
      </p:sp>
      <p:pic>
        <p:nvPicPr>
          <p:cNvPr id="20" name="图片 19">
            <a:extLst>
              <a:ext uri="{FF2B5EF4-FFF2-40B4-BE49-F238E27FC236}">
                <a16:creationId xmlns:a16="http://schemas.microsoft.com/office/drawing/2014/main" id="{98152C64-F0B3-9F4B-B733-B77AA4190934}"/>
              </a:ext>
            </a:extLst>
          </p:cNvPr>
          <p:cNvPicPr>
            <a:picLocks noChangeAspect="1"/>
          </p:cNvPicPr>
          <p:nvPr/>
        </p:nvPicPr>
        <p:blipFill>
          <a:blip r:embed="rId7"/>
          <a:stretch>
            <a:fillRect/>
          </a:stretch>
        </p:blipFill>
        <p:spPr>
          <a:xfrm>
            <a:off x="3177858" y="6313316"/>
            <a:ext cx="376428" cy="297180"/>
          </a:xfrm>
          <a:prstGeom prst="rect">
            <a:avLst/>
          </a:prstGeom>
        </p:spPr>
      </p:pic>
    </p:spTree>
    <p:extLst>
      <p:ext uri="{BB962C8B-B14F-4D97-AF65-F5344CB8AC3E}">
        <p14:creationId xmlns:p14="http://schemas.microsoft.com/office/powerpoint/2010/main" val="1660402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长期依赖的挑战</a:t>
            </a:r>
            <a:endParaRPr lang="en-US" altLang="zh-CN" dirty="0"/>
          </a:p>
        </p:txBody>
      </p:sp>
      <p:sp>
        <p:nvSpPr>
          <p:cNvPr id="9" name="文本框 8">
            <a:extLst>
              <a:ext uri="{FF2B5EF4-FFF2-40B4-BE49-F238E27FC236}">
                <a16:creationId xmlns:a16="http://schemas.microsoft.com/office/drawing/2014/main" id="{735053B7-39E4-C14A-8AA1-537CECABA80D}"/>
              </a:ext>
            </a:extLst>
          </p:cNvPr>
          <p:cNvSpPr txBox="1"/>
          <p:nvPr/>
        </p:nvSpPr>
        <p:spPr>
          <a:xfrm>
            <a:off x="894080" y="1158240"/>
            <a:ext cx="7426960" cy="4247317"/>
          </a:xfrm>
          <a:prstGeom prst="rect">
            <a:avLst/>
          </a:prstGeom>
          <a:noFill/>
        </p:spPr>
        <p:txBody>
          <a:bodyPr wrap="square" rtlCol="0">
            <a:spAutoFit/>
          </a:bodyPr>
          <a:lstStyle/>
          <a:p>
            <a:r>
              <a:rPr kumimoji="1" lang="zh-CN" altLang="en-US" dirty="0"/>
              <a:t>目前克服</a:t>
            </a:r>
            <a:r>
              <a:rPr kumimoji="1" lang="en-US" altLang="zh-CN" dirty="0"/>
              <a:t>RNN</a:t>
            </a:r>
            <a:r>
              <a:rPr kumimoji="1" lang="zh-CN" altLang="en-US" dirty="0"/>
              <a:t>的梯度消失</a:t>
            </a:r>
            <a:r>
              <a:rPr kumimoji="1" lang="en-US" altLang="zh-CN" dirty="0"/>
              <a:t>/</a:t>
            </a:r>
            <a:r>
              <a:rPr kumimoji="1" lang="zh-CN" altLang="en-US" dirty="0"/>
              <a:t>爆炸的常用策略：</a:t>
            </a:r>
            <a:endParaRPr kumimoji="1" lang="en-US" altLang="zh-CN" dirty="0"/>
          </a:p>
          <a:p>
            <a:endParaRPr kumimoji="1" lang="en-US" altLang="zh-CN" dirty="0"/>
          </a:p>
          <a:p>
            <a:pPr marL="285750" indent="-285750">
              <a:buFont typeface="Arial" panose="020B0604020202020204" pitchFamily="34" charset="0"/>
              <a:buChar char="•"/>
            </a:pPr>
            <a:r>
              <a:rPr kumimoji="1" lang="zh-CN" altLang="en-US" dirty="0"/>
              <a:t>正交初始化（</a:t>
            </a:r>
            <a:r>
              <a:rPr lang="en" altLang="zh-CN" dirty="0"/>
              <a:t>orthogonal initialization</a:t>
            </a:r>
            <a:r>
              <a:rPr kumimoji="1" lang="zh-CN" altLang="en-US" dirty="0"/>
              <a:t>）：将参数矩阵</a:t>
            </a:r>
            <a:r>
              <a:rPr kumimoji="1" lang="en-US" altLang="zh-CN" dirty="0"/>
              <a:t>W</a:t>
            </a:r>
            <a:r>
              <a:rPr kumimoji="1" lang="zh-CN" altLang="en-US" dirty="0"/>
              <a:t>初始化为单位正交阵，这样</a:t>
            </a:r>
            <a:r>
              <a:rPr kumimoji="1" lang="en-US" altLang="zh-CN" dirty="0"/>
              <a:t>W</a:t>
            </a:r>
            <a:r>
              <a:rPr kumimoji="1" lang="zh-CN" altLang="en-US" dirty="0"/>
              <a:t>的特征值的绝对值为全</a:t>
            </a:r>
            <a:r>
              <a:rPr kumimoji="1" lang="en-US" altLang="zh-CN" dirty="0"/>
              <a:t>1</a:t>
            </a:r>
            <a:r>
              <a:rPr kumimoji="1" lang="zh-CN" altLang="en-US" dirty="0"/>
              <a:t>，从而避免在训练一开始就发生梯度爆炸</a:t>
            </a:r>
            <a:r>
              <a:rPr kumimoji="1" lang="en-US" altLang="zh-CN" dirty="0"/>
              <a:t>/</a:t>
            </a:r>
            <a:r>
              <a:rPr kumimoji="1" lang="zh-CN" altLang="en-US" dirty="0"/>
              <a:t>消失</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lang="zh-CN" altLang="en-US" dirty="0"/>
              <a:t>对梯度进行裁剪（</a:t>
            </a:r>
            <a:r>
              <a:rPr lang="en" altLang="zh-CN" dirty="0"/>
              <a:t>gradient clipping</a:t>
            </a:r>
            <a:r>
              <a:rPr lang="zh-CN" altLang="en" dirty="0"/>
              <a:t>）</a:t>
            </a:r>
            <a:r>
              <a:rPr lang="zh-CN" altLang="en-US" dirty="0"/>
              <a:t>，即限定梯度不能超过某个阈值，能够防止梯度爆炸</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使用基于时间步的跳跃连接（</a:t>
            </a:r>
            <a:r>
              <a:rPr lang="en-US" altLang="zh-CN" dirty="0"/>
              <a:t>skip</a:t>
            </a:r>
            <a:r>
              <a:rPr lang="zh-CN" altLang="en-US" dirty="0"/>
              <a:t> </a:t>
            </a:r>
            <a:r>
              <a:rPr lang="en-US" altLang="zh-CN" dirty="0"/>
              <a:t>connection</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使用门控</a:t>
            </a:r>
            <a:r>
              <a:rPr lang="en-US" altLang="zh-CN" dirty="0"/>
              <a:t>RNN</a:t>
            </a:r>
            <a:r>
              <a:rPr lang="zh-CN" altLang="en-US" dirty="0"/>
              <a:t>单元，典型的有长短期记忆单元（</a:t>
            </a:r>
            <a:r>
              <a:rPr lang="en-US" altLang="zh-CN" dirty="0"/>
              <a:t>LSTM</a:t>
            </a:r>
            <a:r>
              <a:rPr lang="zh-CN" altLang="en-US" dirty="0"/>
              <a:t>）、门控循环单元（</a:t>
            </a:r>
            <a:r>
              <a:rPr lang="en-US" altLang="zh-CN" dirty="0"/>
              <a:t>GRU</a:t>
            </a:r>
            <a:r>
              <a:rPr lang="zh-CN" altLang="en-US" dirty="0"/>
              <a:t>）</a:t>
            </a:r>
            <a:endParaRPr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1518179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179387" y="1252111"/>
            <a:ext cx="8785225" cy="1223962"/>
          </a:xfrm>
        </p:spPr>
        <p:txBody>
          <a:bodyPr>
            <a:noAutofit/>
          </a:bodyPr>
          <a:lstStyle/>
          <a:p>
            <a:r>
              <a:rPr lang="en-US" altLang="zh-CN" sz="5400" b="1" dirty="0">
                <a:latin typeface="华文楷体" panose="02010600040101010101" pitchFamily="2" charset="-122"/>
                <a:ea typeface="华文楷体" panose="02010600040101010101" pitchFamily="2" charset="-122"/>
                <a:cs typeface="+mn-cs"/>
              </a:rPr>
              <a:t>RNN</a:t>
            </a:r>
          </a:p>
        </p:txBody>
      </p:sp>
      <p:sp>
        <p:nvSpPr>
          <p:cNvPr id="3075" name="Rectangle 11"/>
          <p:cNvSpPr>
            <a:spLocks noChangeArrowheads="1"/>
          </p:cNvSpPr>
          <p:nvPr/>
        </p:nvSpPr>
        <p:spPr bwMode="auto">
          <a:xfrm>
            <a:off x="2359025" y="6045200"/>
            <a:ext cx="6677025" cy="714375"/>
          </a:xfrm>
          <a:prstGeom prst="rect">
            <a:avLst/>
          </a:prstGeom>
          <a:solidFill>
            <a:srgbClr val="003366"/>
          </a:solidFill>
          <a:ln>
            <a:noFill/>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000" dirty="0">
              <a:solidFill>
                <a:srgbClr val="FFFFFF"/>
              </a:solidFill>
              <a:latin typeface="Segoe UI" panose="020B0502040204020203" pitchFamily="34" charset="0"/>
            </a:endParaRPr>
          </a:p>
        </p:txBody>
      </p:sp>
      <p:sp>
        <p:nvSpPr>
          <p:cNvPr id="3076" name="Date Placeholder 27"/>
          <p:cNvSpPr>
            <a:spLocks noGrp="1" noChangeArrowheads="1"/>
          </p:cNvSpPr>
          <p:nvPr/>
        </p:nvSpPr>
        <p:spPr bwMode="auto">
          <a:xfrm>
            <a:off x="107950" y="6045200"/>
            <a:ext cx="2106613" cy="714375"/>
          </a:xfrm>
          <a:prstGeom prst="rect">
            <a:avLst/>
          </a:prstGeom>
          <a:solidFill>
            <a:srgbClr val="C0C0C0"/>
          </a:solidFill>
          <a:ln>
            <a:noFill/>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dirty="0">
                <a:solidFill>
                  <a:srgbClr val="FFFFFF"/>
                </a:solidFill>
                <a:latin typeface="Segoe UI" panose="020B0502040204020203" pitchFamily="34" charset="0"/>
              </a:rPr>
              <a:t>201</a:t>
            </a:r>
            <a:r>
              <a:rPr lang="en-US" altLang="zh-CN" sz="2000" dirty="0">
                <a:solidFill>
                  <a:srgbClr val="FFFFFF"/>
                </a:solidFill>
                <a:latin typeface="Segoe UI" panose="020B0502040204020203" pitchFamily="34" charset="0"/>
              </a:rPr>
              <a:t>8</a:t>
            </a:r>
            <a:r>
              <a:rPr lang="zh-CN" altLang="en-US" sz="2000" dirty="0">
                <a:solidFill>
                  <a:srgbClr val="FFFFFF"/>
                </a:solidFill>
                <a:latin typeface="Segoe UI" panose="020B0502040204020203" pitchFamily="34" charset="0"/>
              </a:rPr>
              <a:t>.</a:t>
            </a:r>
            <a:r>
              <a:rPr lang="en-US" altLang="zh-CN" sz="2000" dirty="0">
                <a:solidFill>
                  <a:srgbClr val="FFFFFF"/>
                </a:solidFill>
                <a:latin typeface="Segoe UI" panose="020B0502040204020203" pitchFamily="34" charset="0"/>
              </a:rPr>
              <a:t>11</a:t>
            </a:r>
            <a:r>
              <a:rPr lang="zh-CN" altLang="en-US" sz="2000" dirty="0">
                <a:solidFill>
                  <a:srgbClr val="FFFFFF"/>
                </a:solidFill>
                <a:latin typeface="Segoe UI" panose="020B0502040204020203" pitchFamily="34" charset="0"/>
              </a:rPr>
              <a:t>.</a:t>
            </a:r>
            <a:r>
              <a:rPr lang="en-US" altLang="zh-CN" sz="2000" dirty="0">
                <a:solidFill>
                  <a:srgbClr val="FFFFFF"/>
                </a:solidFill>
                <a:latin typeface="Segoe UI" panose="020B0502040204020203" pitchFamily="34" charset="0"/>
              </a:rPr>
              <a:t>20</a:t>
            </a:r>
          </a:p>
        </p:txBody>
      </p:sp>
      <p:sp>
        <p:nvSpPr>
          <p:cNvPr id="3077" name="文本框 1"/>
          <p:cNvSpPr txBox="1">
            <a:spLocks noChangeArrowheads="1"/>
          </p:cNvSpPr>
          <p:nvPr/>
        </p:nvSpPr>
        <p:spPr bwMode="auto">
          <a:xfrm>
            <a:off x="431799" y="3070701"/>
            <a:ext cx="8280400" cy="646331"/>
          </a:xfrm>
          <a:prstGeom prst="rect">
            <a:avLst/>
          </a:prstGeom>
          <a:noFill/>
          <a:ln w="9525">
            <a:solidFill>
              <a:schemeClr val="bg1"/>
            </a:solidFill>
            <a:miter lim="800000"/>
          </a:ln>
        </p:spPr>
        <p:txBody>
          <a:bodyPr>
            <a:spAutoFit/>
          </a:bodyPr>
          <a:lstStyle>
            <a:lvl1pPr>
              <a:defRPr>
                <a:solidFill>
                  <a:schemeClr val="tx1"/>
                </a:solidFill>
                <a:latin typeface="Segoe UI" panose="020B0502040204020203" pitchFamily="34" charset="0"/>
                <a:ea typeface="宋体" panose="02010600030101010101" pitchFamily="2" charset="-122"/>
              </a:defRPr>
            </a:lvl1pPr>
            <a:lvl2pPr marL="742950" indent="-285750">
              <a:defRPr>
                <a:solidFill>
                  <a:schemeClr val="tx1"/>
                </a:solidFill>
                <a:latin typeface="Segoe UI" panose="020B0502040204020203" pitchFamily="34" charset="0"/>
                <a:ea typeface="宋体" panose="02010600030101010101" pitchFamily="2" charset="-122"/>
              </a:defRPr>
            </a:lvl2pPr>
            <a:lvl3pPr marL="1143000" indent="-228600">
              <a:defRPr>
                <a:solidFill>
                  <a:schemeClr val="tx1"/>
                </a:solidFill>
                <a:latin typeface="Segoe UI" panose="020B0502040204020203" pitchFamily="34" charset="0"/>
                <a:ea typeface="宋体" panose="02010600030101010101" pitchFamily="2" charset="-122"/>
              </a:defRPr>
            </a:lvl3pPr>
            <a:lvl4pPr marL="1600200" indent="-228600">
              <a:defRPr>
                <a:solidFill>
                  <a:schemeClr val="tx1"/>
                </a:solidFill>
                <a:latin typeface="Segoe UI" panose="020B0502040204020203" pitchFamily="34" charset="0"/>
                <a:ea typeface="宋体" panose="02010600030101010101" pitchFamily="2" charset="-122"/>
              </a:defRPr>
            </a:lvl4pPr>
            <a:lvl5pPr marL="2057400" indent="-228600">
              <a:defRPr>
                <a:solidFill>
                  <a:schemeClr val="tx1"/>
                </a:solidFill>
                <a:latin typeface="Segoe UI" panose="020B0502040204020203"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Segoe UI" panose="020B0502040204020203"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Segoe UI" panose="020B0502040204020203"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Segoe UI" panose="020B0502040204020203"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Segoe UI" panose="020B0502040204020203" pitchFamily="34" charset="0"/>
                <a:ea typeface="宋体" panose="02010600030101010101" pitchFamily="2" charset="-122"/>
              </a:defRPr>
            </a:lvl9pPr>
          </a:lstStyle>
          <a:p>
            <a:pPr algn="ctr"/>
            <a:r>
              <a:rPr lang="zh-CN" altLang="en-US" dirty="0">
                <a:latin typeface="Times New Roman" panose="02020603050405020304" pitchFamily="18" charset="0"/>
                <a:cs typeface="Times New Roman" panose="02020603050405020304" pitchFamily="18" charset="0"/>
              </a:rPr>
              <a:t>艾丽斯</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华东师范大学</a:t>
            </a:r>
            <a:endParaRPr lang="en-US" altLang="zh-CN"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860032" y="4068739"/>
            <a:ext cx="1824228" cy="1736525"/>
          </a:xfrm>
          <a:prstGeom prst="rect">
            <a:avLst/>
          </a:prstGeom>
        </p:spPr>
      </p:pic>
      <p:pic>
        <p:nvPicPr>
          <p:cNvPr id="4" name="Picture 3"/>
          <p:cNvPicPr>
            <a:picLocks noChangeAspect="1"/>
          </p:cNvPicPr>
          <p:nvPr/>
        </p:nvPicPr>
        <p:blipFill>
          <a:blip r:embed="rId4"/>
          <a:stretch>
            <a:fillRect/>
          </a:stretch>
        </p:blipFill>
        <p:spPr>
          <a:xfrm>
            <a:off x="2836093" y="3997349"/>
            <a:ext cx="1807915" cy="1807915"/>
          </a:xfrm>
          <a:prstGeom prst="rect">
            <a:avLst/>
          </a:prstGeom>
        </p:spPr>
      </p:pic>
    </p:spTree>
    <p:extLst>
      <p:ext uri="{BB962C8B-B14F-4D97-AF65-F5344CB8AC3E}">
        <p14:creationId xmlns:p14="http://schemas.microsoft.com/office/powerpoint/2010/main" val="3659269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idx="4294967295"/>
          </p:nvPr>
        </p:nvSpPr>
        <p:spPr/>
        <p:txBody>
          <a:bodyPr/>
          <a:lstStyle/>
          <a:p>
            <a:r>
              <a:rPr lang="zh-CN" altLang="en-US" sz="3600" b="1">
                <a:latin typeface="Times New Roman" panose="02020603050405020304" pitchFamily="18" charset="0"/>
                <a:ea typeface="华文楷体" panose="02010600040101010101" pitchFamily="2" charset="-122"/>
                <a:cs typeface="Times New Roman" panose="02020603050405020304" pitchFamily="18" charset="0"/>
              </a:rPr>
              <a:t>概要</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099" name="内容占位符 2"/>
          <p:cNvSpPr>
            <a:spLocks noGrp="1"/>
          </p:cNvSpPr>
          <p:nvPr>
            <p:ph idx="4294967295"/>
          </p:nvPr>
        </p:nvSpPr>
        <p:spPr>
          <a:xfrm>
            <a:off x="395536" y="1052736"/>
            <a:ext cx="8153400" cy="4995862"/>
          </a:xfrm>
        </p:spPr>
        <p:txBody>
          <a:bodyPr>
            <a:normAutofit fontScale="92500" lnSpcReduction="20000"/>
          </a:bodyPr>
          <a:lstStyle/>
          <a:p>
            <a:endParaRPr lang="en-US" altLang="zh-CN" dirty="0">
              <a:latin typeface="Segoe UI" panose="020B0502040204020203" pitchFamily="34" charset="0"/>
              <a:ea typeface="宋体" panose="0201060003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r>
              <a:rPr lang="en-US" altLang="zh-CN" dirty="0">
                <a:latin typeface="华文楷体" panose="02010600040101010101" pitchFamily="2" charset="-122"/>
                <a:ea typeface="华文楷体" panose="02010600040101010101" pitchFamily="2" charset="-122"/>
                <a:cs typeface="Segoe UI" panose="020B0502040204020203" pitchFamily="34" charset="0"/>
              </a:rPr>
              <a:t>1  </a:t>
            </a:r>
            <a:r>
              <a:rPr lang="zh-CN" altLang="en-US" dirty="0">
                <a:latin typeface="华文楷体" panose="02010600040101010101" pitchFamily="2" charset="-122"/>
                <a:ea typeface="华文楷体" panose="02010600040101010101" pitchFamily="2" charset="-122"/>
                <a:cs typeface="Segoe UI" panose="020B0502040204020203" pitchFamily="34" charset="0"/>
              </a:rPr>
              <a:t>多时间尺度策略</a:t>
            </a: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r>
              <a:rPr lang="en-US" altLang="zh-CN" dirty="0">
                <a:latin typeface="华文楷体" panose="02010600040101010101" pitchFamily="2" charset="-122"/>
                <a:ea typeface="华文楷体" panose="02010600040101010101" pitchFamily="2" charset="-122"/>
                <a:cs typeface="Segoe UI" panose="020B0502040204020203" pitchFamily="34" charset="0"/>
              </a:rPr>
              <a:t>2</a:t>
            </a:r>
            <a:r>
              <a:rPr lang="zh-CN" altLang="en-US" dirty="0">
                <a:latin typeface="华文楷体" panose="02010600040101010101" pitchFamily="2" charset="-122"/>
                <a:ea typeface="华文楷体" panose="02010600040101010101" pitchFamily="2" charset="-122"/>
                <a:cs typeface="Segoe UI" panose="020B0502040204020203" pitchFamily="34" charset="0"/>
              </a:rPr>
              <a:t>  </a:t>
            </a:r>
            <a:r>
              <a:rPr lang="en-US" altLang="zh-CN" dirty="0">
                <a:latin typeface="华文楷体" panose="02010600040101010101" pitchFamily="2" charset="-122"/>
                <a:ea typeface="华文楷体" panose="02010600040101010101" pitchFamily="2" charset="-122"/>
                <a:cs typeface="Segoe UI" panose="020B0502040204020203" pitchFamily="34" charset="0"/>
              </a:rPr>
              <a:t>LSTM</a:t>
            </a:r>
            <a:r>
              <a:rPr lang="zh-CN" altLang="en-US" dirty="0">
                <a:latin typeface="华文楷体" panose="02010600040101010101" pitchFamily="2" charset="-122"/>
                <a:ea typeface="华文楷体" panose="02010600040101010101" pitchFamily="2" charset="-122"/>
                <a:cs typeface="Segoe UI" panose="020B0502040204020203" pitchFamily="34" charset="0"/>
              </a:rPr>
              <a:t>和</a:t>
            </a:r>
            <a:r>
              <a:rPr lang="en-US" altLang="zh-CN" dirty="0">
                <a:latin typeface="华文楷体" panose="02010600040101010101" pitchFamily="2" charset="-122"/>
                <a:ea typeface="华文楷体" panose="02010600040101010101" pitchFamily="2" charset="-122"/>
                <a:cs typeface="Segoe UI" panose="020B0502040204020203" pitchFamily="34" charset="0"/>
              </a:rPr>
              <a:t>GRU</a:t>
            </a:r>
          </a:p>
          <a:p>
            <a:pPr>
              <a:lnSpc>
                <a:spcPct val="150000"/>
              </a:lnSpc>
              <a:buClr>
                <a:srgbClr val="000066"/>
              </a:buClr>
              <a:buFont typeface="Wingdings" panose="05000000000000000000" pitchFamily="2" charset="2"/>
              <a:buChar char="p"/>
            </a:pP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r>
              <a:rPr lang="en-US" altLang="zh-CN" dirty="0">
                <a:latin typeface="华文楷体" panose="02010600040101010101" pitchFamily="2" charset="-122"/>
                <a:ea typeface="华文楷体" panose="02010600040101010101" pitchFamily="2" charset="-122"/>
                <a:cs typeface="Segoe UI" panose="020B0502040204020203" pitchFamily="34" charset="0"/>
              </a:rPr>
              <a:t>3  </a:t>
            </a:r>
            <a:r>
              <a:rPr lang="zh-CN" altLang="en-US" dirty="0">
                <a:latin typeface="华文楷体" panose="02010600040101010101" pitchFamily="2" charset="-122"/>
                <a:ea typeface="华文楷体" panose="02010600040101010101" pitchFamily="2" charset="-122"/>
                <a:cs typeface="Segoe UI" panose="020B0502040204020203" pitchFamily="34" charset="0"/>
              </a:rPr>
              <a:t>优化长期依赖</a:t>
            </a: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a:p>
            <a:pPr>
              <a:lnSpc>
                <a:spcPct val="150000"/>
              </a:lnSpc>
              <a:buClr>
                <a:srgbClr val="000066"/>
              </a:buClr>
              <a:buFont typeface="Wingdings" panose="05000000000000000000" pitchFamily="2" charset="2"/>
              <a:buChar char="p"/>
            </a:pPr>
            <a:r>
              <a:rPr lang="en-US" altLang="zh-CN" dirty="0">
                <a:latin typeface="华文楷体" panose="02010600040101010101" pitchFamily="2" charset="-122"/>
                <a:ea typeface="华文楷体" panose="02010600040101010101" pitchFamily="2" charset="-122"/>
                <a:cs typeface="Segoe UI" panose="020B0502040204020203" pitchFamily="34" charset="0"/>
              </a:rPr>
              <a:t>4  </a:t>
            </a:r>
            <a:r>
              <a:rPr lang="zh-CN" altLang="en-US" dirty="0">
                <a:latin typeface="华文楷体" panose="02010600040101010101" pitchFamily="2" charset="-122"/>
                <a:ea typeface="华文楷体" panose="02010600040101010101" pitchFamily="2" charset="-122"/>
                <a:cs typeface="Segoe UI" panose="020B0502040204020203" pitchFamily="34" charset="0"/>
              </a:rPr>
              <a:t>外显记忆</a:t>
            </a:r>
            <a:endParaRPr lang="en-US" altLang="zh-CN"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2" name="灯片编号占位符 1"/>
          <p:cNvSpPr>
            <a:spLocks noGrp="1"/>
          </p:cNvSpPr>
          <p:nvPr>
            <p:ph type="sldNum" sz="quarter" idx="12"/>
          </p:nvPr>
        </p:nvSpPr>
        <p:spPr/>
        <p:txBody>
          <a:bodyPr/>
          <a:lstStyle/>
          <a:p>
            <a:pPr>
              <a:defRPr/>
            </a:pPr>
            <a:fld id="{EFA527B6-6C68-4E47-9186-8DB8BC1AD676}" type="slidenum">
              <a:rPr lang="en-US" smtClean="0"/>
              <a:t>45</a:t>
            </a:fld>
            <a:endParaRPr lang="en-US" dirty="0"/>
          </a:p>
        </p:txBody>
      </p:sp>
    </p:spTree>
    <p:extLst>
      <p:ext uri="{BB962C8B-B14F-4D97-AF65-F5344CB8AC3E}">
        <p14:creationId xmlns:p14="http://schemas.microsoft.com/office/powerpoint/2010/main" val="2013062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FA527B6-6C68-4E47-9186-8DB8BC1AD676}" type="slidenum">
              <a:rPr lang="en-US" smtClean="0"/>
              <a:t>46</a:t>
            </a:fld>
            <a:endParaRPr lang="en-US" dirty="0"/>
          </a:p>
        </p:txBody>
      </p:sp>
      <p:sp>
        <p:nvSpPr>
          <p:cNvPr id="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多时间尺度策略</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11" name="矩形 10"/>
          <p:cNvSpPr/>
          <p:nvPr/>
        </p:nvSpPr>
        <p:spPr>
          <a:xfrm>
            <a:off x="971600" y="1988840"/>
            <a:ext cx="8064896" cy="1569660"/>
          </a:xfrm>
          <a:prstGeom prst="rect">
            <a:avLst/>
          </a:prstGeom>
        </p:spPr>
        <p:txBody>
          <a:bodyPr wrap="square">
            <a:spAutoFit/>
          </a:bodyPr>
          <a:lstStyle/>
          <a:p>
            <a:pPr marL="285750" indent="-285750">
              <a:buFont typeface="Wingdings" charset="2"/>
              <a:buChar char="n"/>
            </a:pPr>
            <a:r>
              <a:rPr kumimoji="1" lang="zh-CN" altLang="en-US" sz="2400" dirty="0"/>
              <a:t> 设计模型时</a:t>
            </a:r>
            <a:endParaRPr kumimoji="1" lang="en-US" altLang="zh-CN" sz="2400" dirty="0"/>
          </a:p>
          <a:p>
            <a:endParaRPr kumimoji="1" lang="en-US" altLang="zh-CN" dirty="0">
              <a:solidFill>
                <a:srgbClr val="0000FF"/>
              </a:solidFill>
            </a:endParaRPr>
          </a:p>
          <a:p>
            <a:pPr marL="742950" lvl="1" indent="-285750">
              <a:buFont typeface="Wingdings" charset="2"/>
              <a:buChar char="u"/>
            </a:pPr>
            <a:r>
              <a:rPr kumimoji="1" lang="zh-CN" altLang="en-US" dirty="0"/>
              <a:t>部分</a:t>
            </a:r>
            <a:r>
              <a:rPr kumimoji="1" lang="zh-CN" altLang="en-US" dirty="0">
                <a:solidFill>
                  <a:srgbClr val="0000FF"/>
                </a:solidFill>
              </a:rPr>
              <a:t>在细粒度时间尺度上</a:t>
            </a:r>
            <a:r>
              <a:rPr kumimoji="1" lang="zh-CN" altLang="en-US" dirty="0"/>
              <a:t>操作，能处理小细节</a:t>
            </a:r>
            <a:endParaRPr kumimoji="1" lang="en-US" altLang="zh-CN" dirty="0"/>
          </a:p>
          <a:p>
            <a:pPr marL="742950" lvl="1" indent="-285750">
              <a:buFont typeface="Wingdings" charset="2"/>
              <a:buChar char="u"/>
            </a:pPr>
            <a:endParaRPr kumimoji="1" lang="en-US" altLang="zh-CN" dirty="0">
              <a:solidFill>
                <a:srgbClr val="0000FF"/>
              </a:solidFill>
            </a:endParaRPr>
          </a:p>
          <a:p>
            <a:pPr marL="742950" lvl="1" indent="-285750">
              <a:buFont typeface="Wingdings" charset="2"/>
              <a:buChar char="u"/>
            </a:pPr>
            <a:r>
              <a:rPr kumimoji="1" lang="zh-CN" altLang="en-US" dirty="0"/>
              <a:t>部分</a:t>
            </a:r>
            <a:r>
              <a:rPr kumimoji="1" lang="zh-CN" altLang="en-US" dirty="0">
                <a:solidFill>
                  <a:srgbClr val="0000FF"/>
                </a:solidFill>
              </a:rPr>
              <a:t>在粗粒度时间尺度上</a:t>
            </a:r>
            <a:r>
              <a:rPr kumimoji="1" lang="zh-CN" altLang="en-US" dirty="0"/>
              <a:t>操作，能把遥远的信息更有效地传递过来</a:t>
            </a:r>
          </a:p>
        </p:txBody>
      </p:sp>
      <p:sp>
        <p:nvSpPr>
          <p:cNvPr id="12" name="文本框 11"/>
          <p:cNvSpPr txBox="1"/>
          <p:nvPr/>
        </p:nvSpPr>
        <p:spPr>
          <a:xfrm>
            <a:off x="981919" y="4005064"/>
            <a:ext cx="3762568" cy="2492990"/>
          </a:xfrm>
          <a:prstGeom prst="rect">
            <a:avLst/>
          </a:prstGeom>
          <a:noFill/>
        </p:spPr>
        <p:txBody>
          <a:bodyPr wrap="none" rtlCol="0">
            <a:spAutoFit/>
          </a:bodyPr>
          <a:lstStyle/>
          <a:p>
            <a:pPr marL="342900" indent="-342900">
              <a:buFont typeface="Wingdings" charset="2"/>
              <a:buChar char="n"/>
            </a:pPr>
            <a:r>
              <a:rPr kumimoji="1" lang="zh-CN" altLang="en-US" sz="2400" dirty="0"/>
              <a:t>粗细共存策略</a:t>
            </a:r>
            <a:endParaRPr kumimoji="1" lang="en-US" altLang="zh-CN" sz="2400" dirty="0"/>
          </a:p>
          <a:p>
            <a:pPr marL="342900" indent="-342900">
              <a:buFont typeface="Wingdings" charset="2"/>
              <a:buChar char="n"/>
            </a:pPr>
            <a:endParaRPr kumimoji="1" lang="en-US" altLang="zh-CN" sz="2400" dirty="0"/>
          </a:p>
          <a:p>
            <a:pPr marL="800100" lvl="1" indent="-342900">
              <a:buClr>
                <a:srgbClr val="0000FF"/>
              </a:buClr>
              <a:buFont typeface="Wingdings" charset="2"/>
              <a:buChar char="u"/>
            </a:pPr>
            <a:r>
              <a:rPr kumimoji="1" lang="zh-CN" altLang="en-US" dirty="0"/>
              <a:t>时间维度增加“跳跃连接”</a:t>
            </a:r>
            <a:endParaRPr kumimoji="1" lang="en-US" altLang="zh-CN" dirty="0"/>
          </a:p>
          <a:p>
            <a:pPr marL="800100" lvl="1" indent="-342900">
              <a:buClr>
                <a:srgbClr val="0000FF"/>
              </a:buClr>
              <a:buFont typeface="Wingdings" charset="2"/>
              <a:buChar char="u"/>
            </a:pPr>
            <a:endParaRPr kumimoji="1" lang="en-US" altLang="zh-CN" dirty="0"/>
          </a:p>
          <a:p>
            <a:pPr marL="800100" lvl="1" indent="-342900">
              <a:buClr>
                <a:srgbClr val="0000FF"/>
              </a:buClr>
              <a:buFont typeface="Wingdings" charset="2"/>
              <a:buChar char="u"/>
            </a:pPr>
            <a:r>
              <a:rPr kumimoji="1" lang="zh-CN" altLang="en-US" dirty="0"/>
              <a:t>使用“渗漏单元”</a:t>
            </a:r>
            <a:endParaRPr kumimoji="1" lang="en-US" altLang="zh-CN" dirty="0"/>
          </a:p>
          <a:p>
            <a:pPr marL="800100" lvl="1" indent="-342900">
              <a:buClr>
                <a:srgbClr val="0000FF"/>
              </a:buClr>
              <a:buFont typeface="Wingdings" charset="2"/>
              <a:buChar char="u"/>
            </a:pPr>
            <a:endParaRPr kumimoji="1" lang="en-US" altLang="zh-CN" dirty="0"/>
          </a:p>
          <a:p>
            <a:pPr marL="800100" lvl="1" indent="-342900">
              <a:buClr>
                <a:srgbClr val="0000FF"/>
              </a:buClr>
              <a:buFont typeface="Wingdings" charset="2"/>
              <a:buChar char="u"/>
            </a:pPr>
            <a:r>
              <a:rPr kumimoji="1" lang="zh-CN" altLang="en-US" dirty="0"/>
              <a:t>删除细粒度时间尺度的连接</a:t>
            </a:r>
            <a:endParaRPr kumimoji="1" lang="en-US" altLang="zh-CN" dirty="0"/>
          </a:p>
          <a:p>
            <a:pPr marL="800100" lvl="1" indent="-342900">
              <a:buFont typeface="Wingdings" charset="2"/>
              <a:buChar char="u"/>
            </a:pPr>
            <a:endParaRPr kumimoji="1" lang="zh-CN" altLang="en-US" dirty="0"/>
          </a:p>
        </p:txBody>
      </p:sp>
    </p:spTree>
    <p:extLst>
      <p:ext uri="{BB962C8B-B14F-4D97-AF65-F5344CB8AC3E}">
        <p14:creationId xmlns:p14="http://schemas.microsoft.com/office/powerpoint/2010/main" val="815400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FA527B6-6C68-4E47-9186-8DB8BC1AD676}" type="slidenum">
              <a:rPr lang="en-US" smtClean="0"/>
              <a:t>47</a:t>
            </a:fld>
            <a:endParaRPr lang="en-US" dirty="0"/>
          </a:p>
        </p:txBody>
      </p:sp>
      <p:sp>
        <p:nvSpPr>
          <p:cNvPr id="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时间维度增加“跳跃连接”</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4" name="文本框 3"/>
          <p:cNvSpPr txBox="1"/>
          <p:nvPr/>
        </p:nvSpPr>
        <p:spPr>
          <a:xfrm flipH="1">
            <a:off x="290164" y="3356992"/>
            <a:ext cx="8472835" cy="3508653"/>
          </a:xfrm>
          <a:prstGeom prst="rect">
            <a:avLst/>
          </a:prstGeom>
          <a:noFill/>
        </p:spPr>
        <p:txBody>
          <a:bodyPr wrap="square" rtlCol="0">
            <a:spAutoFit/>
          </a:bodyPr>
          <a:lstStyle/>
          <a:p>
            <a:pPr marL="342900" indent="-342900">
              <a:buFont typeface="Wingdings" charset="2"/>
              <a:buChar char="n"/>
            </a:pPr>
            <a:endParaRPr kumimoji="1" lang="en-US" altLang="zh-CN" sz="2400" dirty="0"/>
          </a:p>
          <a:p>
            <a:pPr marL="342900" indent="-342900">
              <a:buFont typeface="Wingdings" charset="2"/>
              <a:buChar char="n"/>
            </a:pPr>
            <a:r>
              <a:rPr kumimoji="1" lang="zh-CN" altLang="en-US" sz="2400" dirty="0"/>
              <a:t>前馈网络引入延</a:t>
            </a:r>
            <a:endParaRPr kumimoji="1" lang="en-US" altLang="zh-CN" sz="2400" dirty="0"/>
          </a:p>
          <a:p>
            <a:pPr marL="800100" lvl="1" indent="-342900">
              <a:buFont typeface="Wingdings" charset="2"/>
              <a:buChar char="Ø"/>
            </a:pP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普通</a:t>
            </a:r>
            <a:r>
              <a:rPr kumimoji="1" lang="en-US" altLang="zh-CN" dirty="0"/>
              <a:t>RNN</a:t>
            </a:r>
            <a:r>
              <a:rPr kumimoji="1" lang="zh-CN" altLang="en-US" dirty="0"/>
              <a:t>中，循环从时刻</a:t>
            </a:r>
            <a:r>
              <a:rPr kumimoji="1" lang="en-US" altLang="zh-CN" dirty="0"/>
              <a:t>t</a:t>
            </a:r>
            <a:r>
              <a:rPr kumimoji="1" lang="zh-CN" altLang="en-US" dirty="0"/>
              <a:t>到</a:t>
            </a:r>
            <a:r>
              <a:rPr kumimoji="1" lang="en-US" altLang="zh-CN" dirty="0"/>
              <a:t>t+1</a:t>
            </a:r>
            <a:r>
              <a:rPr kumimoji="1" lang="zh-CN" altLang="en-US" dirty="0"/>
              <a:t>的单元连接</a:t>
            </a: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构造时间长度为</a:t>
            </a:r>
            <a:r>
              <a:rPr kumimoji="1" lang="en-US" altLang="zh-CN" dirty="0"/>
              <a:t>d</a:t>
            </a:r>
            <a:r>
              <a:rPr kumimoji="1" lang="zh-CN" altLang="en-US" dirty="0"/>
              <a:t>的连接，减轻梯度关于时间步数呈指数消失或爆炸的现象</a:t>
            </a: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endParaRPr kumimoji="1" lang="en-US" altLang="zh-CN" sz="2400" dirty="0"/>
          </a:p>
          <a:p>
            <a:pPr marL="342900" indent="-342900">
              <a:buFont typeface="Wingdings" charset="2"/>
              <a:buChar char="n"/>
            </a:pPr>
            <a:endParaRPr kumimoji="1" lang="zh-CN" altLang="en-US" sz="2400" dirty="0"/>
          </a:p>
        </p:txBody>
      </p:sp>
      <p:sp>
        <p:nvSpPr>
          <p:cNvPr id="5" name="矩形 4"/>
          <p:cNvSpPr/>
          <p:nvPr/>
        </p:nvSpPr>
        <p:spPr>
          <a:xfrm>
            <a:off x="290164" y="1749980"/>
            <a:ext cx="5705408" cy="461665"/>
          </a:xfrm>
          <a:prstGeom prst="rect">
            <a:avLst/>
          </a:prstGeom>
        </p:spPr>
        <p:txBody>
          <a:bodyPr wrap="none">
            <a:spAutoFit/>
          </a:bodyPr>
          <a:lstStyle/>
          <a:p>
            <a:pPr marL="285750" indent="-285750">
              <a:buFont typeface="Wingdings" charset="2"/>
              <a:buChar char="n"/>
            </a:pPr>
            <a:r>
              <a:rPr kumimoji="1" lang="zh-CN" altLang="en-US" sz="2400" dirty="0"/>
              <a:t>增加过去的变量到目前变量的直接连接</a:t>
            </a:r>
            <a:endParaRPr kumimoji="1" lang="en-US" altLang="zh-CN" sz="2400" dirty="0"/>
          </a:p>
        </p:txBody>
      </p:sp>
      <p:sp>
        <p:nvSpPr>
          <p:cNvPr id="41" name="椭圆 40"/>
          <p:cNvSpPr/>
          <p:nvPr/>
        </p:nvSpPr>
        <p:spPr>
          <a:xfrm>
            <a:off x="4463505" y="3854535"/>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Xt-2</a:t>
            </a:r>
            <a:endParaRPr kumimoji="1" lang="zh-CN" altLang="en-US" sz="1400" dirty="0">
              <a:solidFill>
                <a:srgbClr val="000000"/>
              </a:solidFill>
            </a:endParaRPr>
          </a:p>
        </p:txBody>
      </p:sp>
      <p:sp>
        <p:nvSpPr>
          <p:cNvPr id="44" name="矩形 43"/>
          <p:cNvSpPr/>
          <p:nvPr/>
        </p:nvSpPr>
        <p:spPr>
          <a:xfrm>
            <a:off x="4648915" y="2973884"/>
            <a:ext cx="389107" cy="497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h1</a:t>
            </a:r>
            <a:endParaRPr kumimoji="1" lang="zh-CN" altLang="en-US" sz="1600" dirty="0">
              <a:solidFill>
                <a:srgbClr val="000000"/>
              </a:solidFill>
            </a:endParaRPr>
          </a:p>
        </p:txBody>
      </p:sp>
      <p:cxnSp>
        <p:nvCxnSpPr>
          <p:cNvPr id="47" name="直线箭头连接符 46"/>
          <p:cNvCxnSpPr/>
          <p:nvPr/>
        </p:nvCxnSpPr>
        <p:spPr>
          <a:xfrm flipV="1">
            <a:off x="4814278" y="3473940"/>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V="1">
            <a:off x="4793171" y="2593287"/>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998815" y="2973883"/>
            <a:ext cx="394015" cy="519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h2</a:t>
            </a:r>
            <a:endParaRPr kumimoji="1" lang="zh-CN" altLang="en-US" sz="1600" dirty="0">
              <a:solidFill>
                <a:srgbClr val="000000"/>
              </a:solidFill>
            </a:endParaRPr>
          </a:p>
        </p:txBody>
      </p:sp>
      <p:cxnSp>
        <p:nvCxnSpPr>
          <p:cNvPr id="52" name="直线箭头连接符 51"/>
          <p:cNvCxnSpPr/>
          <p:nvPr/>
        </p:nvCxnSpPr>
        <p:spPr>
          <a:xfrm flipV="1">
            <a:off x="6169086" y="3473940"/>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p:nvPr/>
        </p:nvCxnSpPr>
        <p:spPr>
          <a:xfrm flipV="1">
            <a:off x="6147979" y="2593287"/>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348715" y="2993233"/>
            <a:ext cx="394015" cy="478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h3</a:t>
            </a:r>
            <a:endParaRPr kumimoji="1" lang="zh-CN" altLang="en-US" sz="1600" dirty="0">
              <a:solidFill>
                <a:srgbClr val="000000"/>
              </a:solidFill>
            </a:endParaRPr>
          </a:p>
        </p:txBody>
      </p:sp>
      <p:cxnSp>
        <p:nvCxnSpPr>
          <p:cNvPr id="57" name="直线箭头连接符 56"/>
          <p:cNvCxnSpPr/>
          <p:nvPr/>
        </p:nvCxnSpPr>
        <p:spPr>
          <a:xfrm flipV="1">
            <a:off x="7518986" y="3493290"/>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V="1">
            <a:off x="7497879" y="2612637"/>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44" idx="3"/>
          </p:cNvCxnSpPr>
          <p:nvPr/>
        </p:nvCxnSpPr>
        <p:spPr>
          <a:xfrm>
            <a:off x="5038022" y="3222656"/>
            <a:ext cx="974174" cy="1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p:nvPr/>
        </p:nvCxnSpPr>
        <p:spPr>
          <a:xfrm>
            <a:off x="6392830" y="3222656"/>
            <a:ext cx="955886" cy="1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845049" y="3874609"/>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Xt-1</a:t>
            </a:r>
            <a:endParaRPr kumimoji="1" lang="zh-CN" altLang="en-US" sz="1200" dirty="0">
              <a:solidFill>
                <a:srgbClr val="000000"/>
              </a:solidFill>
            </a:endParaRPr>
          </a:p>
        </p:txBody>
      </p:sp>
      <p:sp>
        <p:nvSpPr>
          <p:cNvPr id="73" name="椭圆 72"/>
          <p:cNvSpPr/>
          <p:nvPr/>
        </p:nvSpPr>
        <p:spPr>
          <a:xfrm>
            <a:off x="4442398" y="198081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yt-2</a:t>
            </a:r>
            <a:endParaRPr kumimoji="1" lang="zh-CN" altLang="en-US" sz="1400" dirty="0">
              <a:solidFill>
                <a:srgbClr val="000000"/>
              </a:solidFill>
            </a:endParaRPr>
          </a:p>
        </p:txBody>
      </p:sp>
      <p:sp>
        <p:nvSpPr>
          <p:cNvPr id="74" name="椭圆 73"/>
          <p:cNvSpPr/>
          <p:nvPr/>
        </p:nvSpPr>
        <p:spPr>
          <a:xfrm>
            <a:off x="5737290" y="198081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yt-1</a:t>
            </a:r>
            <a:endParaRPr kumimoji="1" lang="zh-CN" altLang="en-US" sz="1400" dirty="0">
              <a:solidFill>
                <a:srgbClr val="000000"/>
              </a:solidFill>
            </a:endParaRPr>
          </a:p>
        </p:txBody>
      </p:sp>
      <p:sp>
        <p:nvSpPr>
          <p:cNvPr id="75" name="椭圆 74"/>
          <p:cNvSpPr/>
          <p:nvPr/>
        </p:nvSpPr>
        <p:spPr>
          <a:xfrm>
            <a:off x="7147106" y="2027568"/>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a:solidFill>
                  <a:srgbClr val="000000"/>
                </a:solidFill>
              </a:rPr>
              <a:t>yt</a:t>
            </a:r>
            <a:endParaRPr kumimoji="1" lang="zh-CN" altLang="en-US" sz="1600" dirty="0">
              <a:solidFill>
                <a:srgbClr val="000000"/>
              </a:solidFill>
            </a:endParaRPr>
          </a:p>
        </p:txBody>
      </p:sp>
      <p:sp>
        <p:nvSpPr>
          <p:cNvPr id="76" name="椭圆 75"/>
          <p:cNvSpPr/>
          <p:nvPr/>
        </p:nvSpPr>
        <p:spPr>
          <a:xfrm>
            <a:off x="7168213" y="3895748"/>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xt</a:t>
            </a:r>
            <a:endParaRPr kumimoji="1" lang="zh-CN" altLang="en-US" sz="1600" dirty="0">
              <a:solidFill>
                <a:srgbClr val="000000"/>
              </a:solidFill>
            </a:endParaRPr>
          </a:p>
        </p:txBody>
      </p:sp>
      <p:cxnSp>
        <p:nvCxnSpPr>
          <p:cNvPr id="78" name="肘形连接符 77"/>
          <p:cNvCxnSpPr>
            <a:stCxn id="44" idx="2"/>
            <a:endCxn id="55" idx="2"/>
          </p:cNvCxnSpPr>
          <p:nvPr/>
        </p:nvCxnSpPr>
        <p:spPr>
          <a:xfrm rot="16200000" flipH="1">
            <a:off x="6194596" y="2120300"/>
            <a:ext cx="1" cy="2702254"/>
          </a:xfrm>
          <a:prstGeom prst="bentConnector3">
            <a:avLst>
              <a:gd name="adj1" fmla="val 2286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8562189" y="2993233"/>
            <a:ext cx="394015" cy="478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h4</a:t>
            </a:r>
            <a:endParaRPr kumimoji="1" lang="zh-CN" altLang="en-US" sz="1600" dirty="0">
              <a:solidFill>
                <a:srgbClr val="000000"/>
              </a:solidFill>
            </a:endParaRPr>
          </a:p>
        </p:txBody>
      </p:sp>
      <p:cxnSp>
        <p:nvCxnSpPr>
          <p:cNvPr id="80" name="直线箭头连接符 79"/>
          <p:cNvCxnSpPr/>
          <p:nvPr/>
        </p:nvCxnSpPr>
        <p:spPr>
          <a:xfrm flipV="1">
            <a:off x="8711353" y="2612637"/>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8360580" y="2027568"/>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yt+1</a:t>
            </a:r>
            <a:endParaRPr kumimoji="1" lang="zh-CN" altLang="en-US" sz="1200" dirty="0">
              <a:solidFill>
                <a:srgbClr val="000000"/>
              </a:solidFill>
            </a:endParaRPr>
          </a:p>
        </p:txBody>
      </p:sp>
      <p:sp>
        <p:nvSpPr>
          <p:cNvPr id="82" name="椭圆 81"/>
          <p:cNvSpPr/>
          <p:nvPr/>
        </p:nvSpPr>
        <p:spPr>
          <a:xfrm>
            <a:off x="8381687" y="3895748"/>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Xt+1</a:t>
            </a:r>
            <a:endParaRPr kumimoji="1" lang="zh-CN" altLang="en-US" sz="1200" dirty="0">
              <a:solidFill>
                <a:srgbClr val="000000"/>
              </a:solidFill>
            </a:endParaRPr>
          </a:p>
        </p:txBody>
      </p:sp>
      <p:cxnSp>
        <p:nvCxnSpPr>
          <p:cNvPr id="84" name="直线箭头连接符 83"/>
          <p:cNvCxnSpPr/>
          <p:nvPr/>
        </p:nvCxnSpPr>
        <p:spPr>
          <a:xfrm>
            <a:off x="7742729" y="3222655"/>
            <a:ext cx="955886" cy="1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a:endCxn id="79" idx="2"/>
          </p:cNvCxnSpPr>
          <p:nvPr/>
        </p:nvCxnSpPr>
        <p:spPr>
          <a:xfrm flipH="1" flipV="1">
            <a:off x="8759197" y="3471428"/>
            <a:ext cx="3802" cy="383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rot="16200000" flipH="1">
            <a:off x="7497879" y="2162433"/>
            <a:ext cx="1" cy="2702254"/>
          </a:xfrm>
          <a:prstGeom prst="bentConnector3">
            <a:avLst>
              <a:gd name="adj1" fmla="val 2286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76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62"/>
                                        </p:tgtEl>
                                      </p:cBhvr>
                                    </p:animEffect>
                                    <p:set>
                                      <p:cBhvr>
                                        <p:cTn id="17" dur="1" fill="hold">
                                          <p:stCondLst>
                                            <p:cond delay="499"/>
                                          </p:stCondLst>
                                        </p:cTn>
                                        <p:tgtEl>
                                          <p:spTgt spid="6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84"/>
                                        </p:tgtEl>
                                      </p:cBhvr>
                                    </p:animEffect>
                                    <p:set>
                                      <p:cBhvr>
                                        <p:cTn id="22" dur="1" fill="hold">
                                          <p:stCondLst>
                                            <p:cond delay="499"/>
                                          </p:stCondLst>
                                        </p:cTn>
                                        <p:tgtEl>
                                          <p:spTgt spid="8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FA527B6-6C68-4E47-9186-8DB8BC1AD676}" type="slidenum">
              <a:rPr lang="en-US" smtClean="0"/>
              <a:t>48</a:t>
            </a:fld>
            <a:endParaRPr lang="en-US" dirty="0"/>
          </a:p>
        </p:txBody>
      </p:sp>
      <p:sp>
        <p:nvSpPr>
          <p:cNvPr id="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使用“渗漏单元”</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mc:AlternateContent xmlns:mc="http://schemas.openxmlformats.org/markup-compatibility/2006" xmlns:a14="http://schemas.microsoft.com/office/drawing/2010/main">
        <mc:Choice Requires="a14">
          <p:sp>
            <p:nvSpPr>
              <p:cNvPr id="5" name="矩形 4"/>
              <p:cNvSpPr/>
              <p:nvPr/>
            </p:nvSpPr>
            <p:spPr>
              <a:xfrm>
                <a:off x="32048" y="1812925"/>
                <a:ext cx="5426229" cy="2492990"/>
              </a:xfrm>
              <a:prstGeom prst="rect">
                <a:avLst/>
              </a:prstGeom>
            </p:spPr>
            <p:txBody>
              <a:bodyPr wrap="none">
                <a:spAutoFit/>
              </a:bodyPr>
              <a:lstStyle/>
              <a:p>
                <a:pPr marL="285750" indent="-285750">
                  <a:buFont typeface="Wingdings" charset="2"/>
                  <a:buChar char="n"/>
                </a:pPr>
                <a:r>
                  <a:rPr kumimoji="1" lang="zh-CN" altLang="en-US" sz="2400" dirty="0"/>
                  <a:t>设置线性自连接单元</a:t>
                </a:r>
                <a:endParaRPr kumimoji="1" lang="en-US" altLang="zh-CN" sz="2400" dirty="0"/>
              </a:p>
              <a:p>
                <a:pPr marL="800100" lvl="1" indent="-342900">
                  <a:buSzPct val="80000"/>
                  <a:buFont typeface="Wingdings" charset="2"/>
                  <a:buChar char="Ø"/>
                </a:pPr>
                <a:r>
                  <a:rPr kumimoji="1" lang="zh-CN" altLang="en-US" sz="2400" dirty="0"/>
                  <a:t> </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smtClean="0">
                            <a:latin typeface="Cambria Math" charset="0"/>
                            <a:ea typeface="Cambria Math" charset="0"/>
                            <a:cs typeface="Cambria Math" charset="0"/>
                          </a:rPr>
                          <m:t>𝜇</m:t>
                        </m:r>
                      </m:e>
                      <m:sup>
                        <m:r>
                          <m:rPr>
                            <m:sty m:val="p"/>
                          </m:rPr>
                          <a:rPr kumimoji="1" lang="en-US" altLang="zh-CN" i="1">
                            <a:latin typeface="Cambria Math" charset="0"/>
                          </a:rPr>
                          <m:t>t</m:t>
                        </m:r>
                      </m:sup>
                    </m:sSup>
                    <m:r>
                      <a:rPr kumimoji="1" lang="en-US" altLang="zh-CN" i="1">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𝛼</m:t>
                    </m:r>
                    <m:sSup>
                      <m:sSupPr>
                        <m:ctrlPr>
                          <a:rPr kumimoji="1" lang="en-US" altLang="zh-CN" i="1">
                            <a:latin typeface="Cambria Math" panose="02040503050406030204" pitchFamily="18" charset="0"/>
                          </a:rPr>
                        </m:ctrlPr>
                      </m:sSupPr>
                      <m:e>
                        <m:r>
                          <a:rPr kumimoji="1" lang="en-US" altLang="zh-CN" i="1">
                            <a:latin typeface="Cambria Math" charset="0"/>
                            <a:ea typeface="Cambria Math" charset="0"/>
                            <a:cs typeface="Cambria Math" charset="0"/>
                          </a:rPr>
                          <m:t>𝜇</m:t>
                        </m:r>
                      </m:e>
                      <m:sup>
                        <m:r>
                          <m:rPr>
                            <m:sty m:val="p"/>
                          </m:rPr>
                          <a:rPr kumimoji="1" lang="en-US" altLang="zh-CN" i="1">
                            <a:latin typeface="Cambria Math" charset="0"/>
                          </a:rPr>
                          <m:t>t</m:t>
                        </m:r>
                        <m:r>
                          <a:rPr kumimoji="1" lang="en-US" altLang="zh-CN" b="0" i="1" smtClean="0">
                            <a:latin typeface="Cambria Math" charset="0"/>
                          </a:rPr>
                          <m:t>−1</m:t>
                        </m:r>
                      </m:sup>
                    </m:sSup>
                    <m:r>
                      <a:rPr kumimoji="1" lang="en-US" altLang="zh-CN" b="0" i="1" smtClean="0">
                        <a:latin typeface="Cambria Math" charset="0"/>
                      </a:rPr>
                      <m:t>+(1−</m:t>
                    </m:r>
                    <m:r>
                      <a:rPr kumimoji="1" lang="en-US" altLang="zh-CN" b="0" i="1" smtClean="0">
                        <a:latin typeface="Cambria Math" charset="0"/>
                        <a:ea typeface="Cambria Math" charset="0"/>
                        <a:cs typeface="Cambria Math" charset="0"/>
                      </a:rPr>
                      <m:t>𝛼</m:t>
                    </m:r>
                    <m:r>
                      <a:rPr kumimoji="1" lang="en-US" altLang="zh-CN" b="0" i="1" smtClean="0">
                        <a:latin typeface="Cambria Math" charset="0"/>
                      </a:rPr>
                      <m:t>)</m:t>
                    </m:r>
                    <m:sSup>
                      <m:sSupPr>
                        <m:ctrlPr>
                          <a:rPr kumimoji="1" lang="en-US" altLang="zh-CN" i="1">
                            <a:latin typeface="Cambria Math" panose="02040503050406030204" pitchFamily="18" charset="0"/>
                          </a:rPr>
                        </m:ctrlPr>
                      </m:sSupPr>
                      <m:e>
                        <m:r>
                          <a:rPr kumimoji="1" lang="en-US" altLang="zh-CN" b="0" i="1" smtClean="0">
                            <a:latin typeface="Cambria Math" charset="0"/>
                          </a:rPr>
                          <m:t>𝑣</m:t>
                        </m:r>
                      </m:e>
                      <m:sup>
                        <m:r>
                          <m:rPr>
                            <m:sty m:val="p"/>
                          </m:rPr>
                          <a:rPr kumimoji="1" lang="en-US" altLang="zh-CN" i="1">
                            <a:latin typeface="Cambria Math" charset="0"/>
                          </a:rPr>
                          <m:t>t</m:t>
                        </m:r>
                      </m:sup>
                    </m:sSup>
                  </m:oMath>
                </a14:m>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当</a:t>
                </a:r>
                <a:r>
                  <a:rPr kumimoji="1" lang="en-US" altLang="zh-CN" dirty="0"/>
                  <a:t>α</a:t>
                </a:r>
                <a:r>
                  <a:rPr kumimoji="1" lang="zh-CN" altLang="en-US" dirty="0"/>
                  <a:t>接近</a:t>
                </a:r>
                <a:r>
                  <a:rPr kumimoji="1" lang="en-US" altLang="zh-CN" dirty="0"/>
                  <a:t>1</a:t>
                </a:r>
                <a:r>
                  <a:rPr kumimoji="1" lang="zh-CN" altLang="en-US" dirty="0"/>
                  <a:t>时，</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charset="0"/>
                            <a:ea typeface="Cambria Math" charset="0"/>
                            <a:cs typeface="Cambria Math" charset="0"/>
                          </a:rPr>
                          <m:t>𝜇</m:t>
                        </m:r>
                      </m:e>
                      <m:sup>
                        <m:r>
                          <m:rPr>
                            <m:sty m:val="p"/>
                          </m:rPr>
                          <a:rPr kumimoji="1" lang="en-US" altLang="zh-CN" i="1">
                            <a:latin typeface="Cambria Math" charset="0"/>
                          </a:rPr>
                          <m:t>t</m:t>
                        </m:r>
                      </m:sup>
                    </m:sSup>
                  </m:oMath>
                </a14:m>
                <a:r>
                  <a:rPr kumimoji="1" lang="zh-CN" altLang="en-US" dirty="0"/>
                  <a:t>能记住过去很长时间的信息</a:t>
                </a: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当</a:t>
                </a:r>
                <a:r>
                  <a:rPr kumimoji="1" lang="en-US" altLang="zh-CN" dirty="0"/>
                  <a:t>α</a:t>
                </a:r>
                <a:r>
                  <a:rPr kumimoji="1" lang="zh-CN" altLang="en-US" dirty="0"/>
                  <a:t>接近</a:t>
                </a:r>
                <a:r>
                  <a:rPr kumimoji="1" lang="en-US" altLang="zh-CN" dirty="0"/>
                  <a:t>0</a:t>
                </a:r>
                <a:r>
                  <a:rPr kumimoji="1" lang="zh-CN" altLang="en-US" dirty="0"/>
                  <a:t>时，关于过去的信息迅速丢弃</a:t>
                </a: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线性自连接的隐藏单元，称作渗漏单元</a:t>
                </a:r>
                <a:endParaRPr kumimoji="1"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32048" y="1812925"/>
                <a:ext cx="5426229" cy="2492990"/>
              </a:xfrm>
              <a:prstGeom prst="rect">
                <a:avLst/>
              </a:prstGeom>
              <a:blipFill rotWithShape="0">
                <a:blip r:embed="rId3"/>
                <a:stretch>
                  <a:fillRect l="-1461" t="-2934" r="-337" b="-2200"/>
                </a:stretch>
              </a:blipFill>
            </p:spPr>
            <p:txBody>
              <a:bodyPr/>
              <a:lstStyle/>
              <a:p>
                <a:r>
                  <a:rPr lang="zh-CN" altLang="en-US">
                    <a:noFill/>
                  </a:rPr>
                  <a:t> </a:t>
                </a:r>
              </a:p>
            </p:txBody>
          </p:sp>
        </mc:Fallback>
      </mc:AlternateContent>
      <p:sp>
        <p:nvSpPr>
          <p:cNvPr id="6" name="矩形 5"/>
          <p:cNvSpPr/>
          <p:nvPr/>
        </p:nvSpPr>
        <p:spPr>
          <a:xfrm>
            <a:off x="55487" y="4819342"/>
            <a:ext cx="4546427" cy="1692771"/>
          </a:xfrm>
          <a:prstGeom prst="rect">
            <a:avLst/>
          </a:prstGeom>
        </p:spPr>
        <p:txBody>
          <a:bodyPr wrap="square">
            <a:spAutoFit/>
          </a:bodyPr>
          <a:lstStyle/>
          <a:p>
            <a:pPr marL="285750" indent="-285750">
              <a:buFont typeface="Wingdings" charset="2"/>
              <a:buChar char="n"/>
            </a:pPr>
            <a:r>
              <a:rPr kumimoji="1" lang="en-US" altLang="zh-CN" sz="2400" dirty="0"/>
              <a:t>α</a:t>
            </a:r>
            <a:r>
              <a:rPr kumimoji="1" lang="zh-CN" altLang="en-US" sz="2400" dirty="0"/>
              <a:t>的设置</a:t>
            </a:r>
            <a:endParaRPr kumimoji="1" lang="en-US" altLang="zh-CN" sz="2400" dirty="0"/>
          </a:p>
          <a:p>
            <a:pPr marL="285750" indent="-285750">
              <a:buFont typeface="Wingdings" charset="2"/>
              <a:buChar char="n"/>
            </a:pPr>
            <a:endParaRPr kumimoji="1" lang="en-US" altLang="zh-CN" sz="2400" dirty="0"/>
          </a:p>
          <a:p>
            <a:pPr marL="800100" lvl="1" indent="-342900">
              <a:buFont typeface="Wingdings" charset="2"/>
              <a:buChar char="Ø"/>
            </a:pPr>
            <a:r>
              <a:rPr kumimoji="1" lang="zh-CN" altLang="en-US" dirty="0"/>
              <a:t>常数，固定</a:t>
            </a:r>
            <a:endParaRPr kumimoji="1" lang="en-US" altLang="zh-CN" dirty="0"/>
          </a:p>
          <a:p>
            <a:pPr marL="800100" lvl="1" indent="-342900">
              <a:buFont typeface="Wingdings" charset="2"/>
              <a:buChar char="Ø"/>
            </a:pPr>
            <a:endParaRPr kumimoji="1" lang="en-US" altLang="zh-CN" dirty="0"/>
          </a:p>
          <a:p>
            <a:pPr marL="800100" lvl="1" indent="-342900">
              <a:buFont typeface="Wingdings" charset="2"/>
              <a:buChar char="Ø"/>
            </a:pPr>
            <a:r>
              <a:rPr kumimoji="1" lang="zh-CN" altLang="en-US" dirty="0"/>
              <a:t>变量，学习</a:t>
            </a:r>
            <a:endParaRPr kumimoji="1" lang="en-US" altLang="zh-CN" dirty="0"/>
          </a:p>
        </p:txBody>
      </p:sp>
      <p:pic>
        <p:nvPicPr>
          <p:cNvPr id="7" name="图片 6"/>
          <p:cNvPicPr>
            <a:picLocks noChangeAspect="1"/>
          </p:cNvPicPr>
          <p:nvPr/>
        </p:nvPicPr>
        <p:blipFill>
          <a:blip r:embed="rId4"/>
          <a:stretch>
            <a:fillRect/>
          </a:stretch>
        </p:blipFill>
        <p:spPr>
          <a:xfrm>
            <a:off x="6098052" y="3629463"/>
            <a:ext cx="3014284" cy="2107891"/>
          </a:xfrm>
          <a:prstGeom prst="rect">
            <a:avLst/>
          </a:prstGeom>
        </p:spPr>
      </p:pic>
      <p:pic>
        <p:nvPicPr>
          <p:cNvPr id="8" name="图片 7"/>
          <p:cNvPicPr>
            <a:picLocks noChangeAspect="1"/>
          </p:cNvPicPr>
          <p:nvPr/>
        </p:nvPicPr>
        <p:blipFill>
          <a:blip r:embed="rId5"/>
          <a:stretch>
            <a:fillRect/>
          </a:stretch>
        </p:blipFill>
        <p:spPr>
          <a:xfrm>
            <a:off x="5884364" y="5746684"/>
            <a:ext cx="3205586" cy="601988"/>
          </a:xfrm>
          <a:prstGeom prst="rect">
            <a:avLst/>
          </a:prstGeom>
        </p:spPr>
      </p:pic>
      <p:pic>
        <p:nvPicPr>
          <p:cNvPr id="9" name="图片 8"/>
          <p:cNvPicPr>
            <a:picLocks noChangeAspect="1"/>
          </p:cNvPicPr>
          <p:nvPr/>
        </p:nvPicPr>
        <p:blipFill>
          <a:blip r:embed="rId6"/>
          <a:stretch>
            <a:fillRect/>
          </a:stretch>
        </p:blipFill>
        <p:spPr>
          <a:xfrm>
            <a:off x="2673898" y="4237809"/>
            <a:ext cx="2931187" cy="2073460"/>
          </a:xfrm>
          <a:prstGeom prst="rect">
            <a:avLst/>
          </a:prstGeom>
        </p:spPr>
      </p:pic>
      <p:pic>
        <p:nvPicPr>
          <p:cNvPr id="10" name="图片 9"/>
          <p:cNvPicPr>
            <a:picLocks noChangeAspect="1"/>
          </p:cNvPicPr>
          <p:nvPr/>
        </p:nvPicPr>
        <p:blipFill>
          <a:blip r:embed="rId7"/>
          <a:stretch>
            <a:fillRect/>
          </a:stretch>
        </p:blipFill>
        <p:spPr>
          <a:xfrm>
            <a:off x="2223415" y="6311269"/>
            <a:ext cx="4000500" cy="520700"/>
          </a:xfrm>
          <a:prstGeom prst="rect">
            <a:avLst/>
          </a:prstGeom>
        </p:spPr>
      </p:pic>
      <p:sp>
        <p:nvSpPr>
          <p:cNvPr id="11" name="矩形 10"/>
          <p:cNvSpPr/>
          <p:nvPr/>
        </p:nvSpPr>
        <p:spPr>
          <a:xfrm>
            <a:off x="3347864" y="5068084"/>
            <a:ext cx="819397" cy="706674"/>
          </a:xfrm>
          <a:prstGeom prst="rect">
            <a:avLst/>
          </a:prstGeom>
          <a:solidFill>
            <a:srgbClr val="A8F061">
              <a:alpha val="85000"/>
            </a:srgb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pic>
        <p:nvPicPr>
          <p:cNvPr id="13" name="图片 12"/>
          <p:cNvPicPr>
            <a:picLocks noChangeAspect="1"/>
          </p:cNvPicPr>
          <p:nvPr/>
        </p:nvPicPr>
        <p:blipFill>
          <a:blip r:embed="rId8"/>
          <a:stretch>
            <a:fillRect/>
          </a:stretch>
        </p:blipFill>
        <p:spPr>
          <a:xfrm>
            <a:off x="5407718" y="3142899"/>
            <a:ext cx="3916704" cy="636046"/>
          </a:xfrm>
          <a:prstGeom prst="rect">
            <a:avLst/>
          </a:prstGeom>
        </p:spPr>
      </p:pic>
      <p:pic>
        <p:nvPicPr>
          <p:cNvPr id="14" name="图片 13"/>
          <p:cNvPicPr>
            <a:picLocks noChangeAspect="1"/>
          </p:cNvPicPr>
          <p:nvPr/>
        </p:nvPicPr>
        <p:blipFill>
          <a:blip r:embed="rId9"/>
          <a:stretch>
            <a:fillRect/>
          </a:stretch>
        </p:blipFill>
        <p:spPr>
          <a:xfrm>
            <a:off x="5536231" y="555682"/>
            <a:ext cx="3600987" cy="2553081"/>
          </a:xfrm>
          <a:prstGeom prst="rect">
            <a:avLst/>
          </a:prstGeom>
        </p:spPr>
      </p:pic>
    </p:spTree>
    <p:extLst>
      <p:ext uri="{BB962C8B-B14F-4D97-AF65-F5344CB8AC3E}">
        <p14:creationId xmlns:p14="http://schemas.microsoft.com/office/powerpoint/2010/main" val="232880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49</a:t>
            </a:fld>
            <a:endParaRPr lang="en-US" dirty="0"/>
          </a:p>
        </p:txBody>
      </p:sp>
      <p:sp>
        <p:nvSpPr>
          <p:cNvPr id="3" name="矩形 2"/>
          <p:cNvSpPr/>
          <p:nvPr/>
        </p:nvSpPr>
        <p:spPr>
          <a:xfrm>
            <a:off x="234083" y="1772816"/>
            <a:ext cx="8496944" cy="4585871"/>
          </a:xfrm>
          <a:prstGeom prst="rect">
            <a:avLst/>
          </a:prstGeom>
        </p:spPr>
        <p:txBody>
          <a:bodyPr wrap="square">
            <a:spAutoFit/>
          </a:bodyPr>
          <a:lstStyle/>
          <a:p>
            <a:pPr marL="800100" lvl="1" indent="-342900">
              <a:buFont typeface="Wingdings" charset="2"/>
              <a:buChar char="n"/>
            </a:pPr>
            <a:r>
              <a:rPr kumimoji="1" lang="zh-CN" altLang="en-US" sz="2400" b="1" dirty="0"/>
              <a:t>两者类似</a:t>
            </a:r>
            <a:endParaRPr kumimoji="1" lang="en-US" altLang="zh-CN" sz="2400" b="1" dirty="0"/>
          </a:p>
          <a:p>
            <a:pPr marL="800100" lvl="1" indent="-342900">
              <a:buFont typeface="Wingdings" charset="2"/>
              <a:buChar char="Ø"/>
            </a:pPr>
            <a:endParaRPr kumimoji="1" lang="en-US" altLang="zh-CN" sz="2400" b="1" dirty="0"/>
          </a:p>
          <a:p>
            <a:pPr marL="1257300" lvl="2" indent="-342900">
              <a:buFont typeface="Wingdings" charset="2"/>
              <a:buChar char="Ø"/>
            </a:pPr>
            <a:r>
              <a:rPr kumimoji="1" lang="en-US" altLang="zh-CN" sz="2000" b="1" dirty="0"/>
              <a:t>d</a:t>
            </a:r>
            <a:r>
              <a:rPr kumimoji="1" lang="zh-CN" altLang="en-US" sz="2000" b="1" dirty="0"/>
              <a:t>时间步的跳跃连接</a:t>
            </a:r>
            <a:r>
              <a:rPr kumimoji="1" lang="zh-CN" altLang="en-US" sz="2000" dirty="0"/>
              <a:t>  </a:t>
            </a:r>
            <a:r>
              <a:rPr kumimoji="1" lang="zh-CN" altLang="en-US" dirty="0"/>
              <a:t>确保单元总能被</a:t>
            </a:r>
            <a:r>
              <a:rPr kumimoji="1" lang="en-US" altLang="zh-CN" dirty="0"/>
              <a:t>d</a:t>
            </a:r>
            <a:r>
              <a:rPr kumimoji="1" lang="zh-CN" altLang="en-US" dirty="0"/>
              <a:t>个时间步前的值影响</a:t>
            </a:r>
            <a:endParaRPr kumimoji="1" lang="en-US" altLang="zh-CN" dirty="0"/>
          </a:p>
          <a:p>
            <a:pPr marL="1257300" lvl="2" indent="-342900">
              <a:buFont typeface="Wingdings" charset="2"/>
              <a:buChar char="Ø"/>
            </a:pPr>
            <a:endParaRPr kumimoji="1" lang="en-US" altLang="zh-CN" dirty="0"/>
          </a:p>
          <a:p>
            <a:pPr marL="1257300" lvl="2" indent="-342900">
              <a:buFont typeface="Wingdings" charset="2"/>
              <a:buChar char="Ø"/>
            </a:pPr>
            <a:endParaRPr kumimoji="1" lang="en-US" altLang="zh-CN" dirty="0"/>
          </a:p>
          <a:p>
            <a:pPr marL="1257300" lvl="2" indent="-342900">
              <a:buFont typeface="Wingdings" charset="2"/>
              <a:buChar char="Ø"/>
            </a:pPr>
            <a:r>
              <a:rPr kumimoji="1" lang="zh-CN" altLang="en-US" sz="2000" b="1" dirty="0"/>
              <a:t>权重接近</a:t>
            </a:r>
            <a:r>
              <a:rPr kumimoji="1" lang="en-US" altLang="zh-CN" sz="2000" b="1" dirty="0"/>
              <a:t>1</a:t>
            </a:r>
            <a:r>
              <a:rPr kumimoji="1" lang="zh-CN" altLang="en-US" sz="2000" b="1" dirty="0"/>
              <a:t>的线性自连接  </a:t>
            </a:r>
            <a:r>
              <a:rPr kumimoji="1" lang="zh-CN" altLang="en-US" dirty="0"/>
              <a:t>确保单元能访问过去值</a:t>
            </a:r>
            <a:endParaRPr kumimoji="1" lang="en-US" altLang="zh-CN" dirty="0"/>
          </a:p>
          <a:p>
            <a:pPr marL="800100" lvl="1" indent="-342900">
              <a:buFont typeface="Wingdings" charset="2"/>
              <a:buChar char="Ø"/>
            </a:pPr>
            <a:endParaRPr kumimoji="1" lang="en-US" altLang="zh-CN" sz="2000" dirty="0"/>
          </a:p>
          <a:p>
            <a:pPr marL="800100" lvl="1" indent="-342900">
              <a:buFont typeface="Wingdings" charset="2"/>
              <a:buChar char="Ø"/>
            </a:pPr>
            <a:endParaRPr kumimoji="1" lang="en-US" altLang="zh-CN" sz="2400" b="1" dirty="0"/>
          </a:p>
          <a:p>
            <a:pPr marL="800100" lvl="1" indent="-342900">
              <a:buFont typeface="Wingdings" charset="2"/>
              <a:buChar char="n"/>
            </a:pPr>
            <a:r>
              <a:rPr kumimoji="1" lang="zh-CN" altLang="en-US" sz="2400" b="1" dirty="0"/>
              <a:t>两者不同</a:t>
            </a:r>
            <a:endParaRPr kumimoji="1" lang="en-US" altLang="zh-CN" sz="2400" b="1" dirty="0"/>
          </a:p>
          <a:p>
            <a:pPr marL="800100" lvl="1" indent="-342900">
              <a:buFont typeface="Wingdings" charset="2"/>
              <a:buChar char="n"/>
            </a:pPr>
            <a:endParaRPr kumimoji="1" lang="en-US" altLang="zh-CN" sz="2400" b="1" dirty="0"/>
          </a:p>
          <a:p>
            <a:pPr marL="1257300" lvl="2" indent="-342900">
              <a:buFont typeface="Wingdings" charset="2"/>
              <a:buChar char="Ø"/>
            </a:pPr>
            <a:r>
              <a:rPr kumimoji="1" lang="en-US" altLang="zh-CN" sz="2000" b="1" dirty="0"/>
              <a:t>d</a:t>
            </a:r>
            <a:r>
              <a:rPr kumimoji="1" lang="zh-CN" altLang="en-US" sz="2000" b="1" dirty="0"/>
              <a:t>时间步的跳跃连接</a:t>
            </a:r>
            <a:r>
              <a:rPr kumimoji="1" lang="zh-CN" altLang="en-US" b="1" dirty="0"/>
              <a:t> </a:t>
            </a:r>
            <a:r>
              <a:rPr kumimoji="1" lang="zh-CN" altLang="en-US" dirty="0"/>
              <a:t>通过调节实值</a:t>
            </a:r>
            <a:r>
              <a:rPr kumimoji="1" lang="en-US" altLang="zh-CN" dirty="0"/>
              <a:t>α</a:t>
            </a:r>
            <a:r>
              <a:rPr kumimoji="1" lang="zh-CN" altLang="en-US" dirty="0"/>
              <a:t>，更平滑地调整</a:t>
            </a:r>
            <a:endParaRPr kumimoji="1" lang="en-US" altLang="zh-CN" dirty="0"/>
          </a:p>
          <a:p>
            <a:pPr marL="1257300" lvl="2" indent="-342900">
              <a:buFont typeface="Wingdings" charset="2"/>
              <a:buChar char="Ø"/>
            </a:pPr>
            <a:endParaRPr kumimoji="1" lang="en-US" altLang="zh-CN" dirty="0"/>
          </a:p>
          <a:p>
            <a:pPr marL="1257300" lvl="2" indent="-342900">
              <a:buFont typeface="Wingdings" charset="2"/>
              <a:buChar char="Ø"/>
            </a:pPr>
            <a:endParaRPr kumimoji="1" lang="en-US" altLang="zh-CN" dirty="0"/>
          </a:p>
          <a:p>
            <a:pPr marL="1257300" lvl="2" indent="-342900">
              <a:buFont typeface="Wingdings" charset="2"/>
              <a:buChar char="Ø"/>
            </a:pPr>
            <a:r>
              <a:rPr kumimoji="1" lang="zh-CN" altLang="en-US" sz="2000" b="1" dirty="0"/>
              <a:t>权重接近</a:t>
            </a:r>
            <a:r>
              <a:rPr kumimoji="1" lang="en-US" altLang="zh-CN" sz="2000" b="1" dirty="0"/>
              <a:t>1</a:t>
            </a:r>
            <a:r>
              <a:rPr kumimoji="1" lang="zh-CN" altLang="en-US" sz="2000" b="1" dirty="0"/>
              <a:t>的线性自连接  </a:t>
            </a:r>
            <a:r>
              <a:rPr kumimoji="1" lang="zh-CN" altLang="en-US" dirty="0"/>
              <a:t>通过调节整数值的跳跃长度</a:t>
            </a:r>
            <a:r>
              <a:rPr kumimoji="1" lang="en-US" altLang="zh-CN" dirty="0"/>
              <a:t>d</a:t>
            </a:r>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“跳跃连接” </a:t>
            </a:r>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VS</a:t>
            </a:r>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 “渗漏单元”</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Tree>
    <p:extLst>
      <p:ext uri="{BB962C8B-B14F-4D97-AF65-F5344CB8AC3E}">
        <p14:creationId xmlns:p14="http://schemas.microsoft.com/office/powerpoint/2010/main" val="175896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3" name="Picture 2"/>
          <p:cNvPicPr>
            <a:picLocks noChangeAspect="1" noChangeArrowheads="1"/>
          </p:cNvPicPr>
          <p:nvPr/>
        </p:nvPicPr>
        <p:blipFill>
          <a:blip r:embed="rId3"/>
          <a:srcRect/>
          <a:stretch>
            <a:fillRect/>
          </a:stretch>
        </p:blipFill>
        <p:spPr bwMode="auto">
          <a:xfrm>
            <a:off x="809625" y="1352550"/>
            <a:ext cx="7523163" cy="4152900"/>
          </a:xfrm>
          <a:prstGeom prst="rect">
            <a:avLst/>
          </a:prstGeom>
          <a:noFill/>
          <a:ln>
            <a:noFill/>
          </a:ln>
          <a:effectLst/>
        </p:spPr>
      </p:pic>
    </p:spTree>
    <p:extLst>
      <p:ext uri="{BB962C8B-B14F-4D97-AF65-F5344CB8AC3E}">
        <p14:creationId xmlns:p14="http://schemas.microsoft.com/office/powerpoint/2010/main" val="109387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50</a:t>
            </a:fld>
            <a:endParaRPr lang="en-US" dirty="0"/>
          </a:p>
        </p:txBody>
      </p:sp>
      <p:sp>
        <p:nvSpPr>
          <p:cNvPr id="3" name="矩形 2"/>
          <p:cNvSpPr/>
          <p:nvPr/>
        </p:nvSpPr>
        <p:spPr>
          <a:xfrm>
            <a:off x="437828" y="2361328"/>
            <a:ext cx="8496944" cy="1107996"/>
          </a:xfrm>
          <a:prstGeom prst="rect">
            <a:avLst/>
          </a:prstGeom>
        </p:spPr>
        <p:txBody>
          <a:bodyPr wrap="square">
            <a:spAutoFit/>
          </a:bodyPr>
          <a:lstStyle/>
          <a:p>
            <a:pPr marL="800100" lvl="1" indent="-342900">
              <a:buFont typeface="Wingdings" charset="2"/>
              <a:buChar char="n"/>
            </a:pPr>
            <a:r>
              <a:rPr kumimoji="1" lang="zh-CN" altLang="en-US" sz="2400" dirty="0"/>
              <a:t>主动删除长度为</a:t>
            </a:r>
            <a:r>
              <a:rPr kumimoji="1" lang="en-US" altLang="zh-CN" sz="2400" dirty="0"/>
              <a:t>1</a:t>
            </a:r>
            <a:r>
              <a:rPr kumimoji="1" lang="zh-CN" altLang="en-US" sz="2400" dirty="0"/>
              <a:t>的连接，并用“跳跃连接”增加连接</a:t>
            </a:r>
            <a:endParaRPr kumimoji="1" lang="en-US" altLang="zh-CN" sz="2400" dirty="0"/>
          </a:p>
          <a:p>
            <a:pPr marL="800100" lvl="1" indent="-342900">
              <a:buFont typeface="Wingdings" charset="2"/>
              <a:buChar char="n"/>
            </a:pPr>
            <a:endParaRPr kumimoji="1" lang="en-US" altLang="zh-CN" sz="2400" dirty="0"/>
          </a:p>
          <a:p>
            <a:pPr marL="1257300" lvl="2" indent="-342900">
              <a:buFont typeface="Wingdings" charset="2"/>
              <a:buChar char="Ø"/>
            </a:pPr>
            <a:r>
              <a:rPr kumimoji="1" lang="zh-CN" altLang="en-US" dirty="0"/>
              <a:t>可以学习在长时间尺度上运作，也可选择专注于其他的短连接</a:t>
            </a:r>
            <a:endParaRPr kumimoji="1" lang="en-US" altLang="zh-CN" dirty="0"/>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删除细粒度时间尺度的连接</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5" name="椭圆 4"/>
          <p:cNvSpPr/>
          <p:nvPr/>
        </p:nvSpPr>
        <p:spPr>
          <a:xfrm>
            <a:off x="2288851" y="5890419"/>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Xt-2</a:t>
            </a:r>
            <a:endParaRPr kumimoji="1" lang="zh-CN" altLang="en-US" sz="1400" dirty="0">
              <a:solidFill>
                <a:srgbClr val="000000"/>
              </a:solidFill>
            </a:endParaRPr>
          </a:p>
        </p:txBody>
      </p:sp>
      <p:sp>
        <p:nvSpPr>
          <p:cNvPr id="6" name="矩形 5"/>
          <p:cNvSpPr/>
          <p:nvPr/>
        </p:nvSpPr>
        <p:spPr>
          <a:xfrm>
            <a:off x="2474261" y="5009768"/>
            <a:ext cx="389107" cy="497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h1</a:t>
            </a:r>
            <a:endParaRPr kumimoji="1" lang="zh-CN" altLang="en-US" sz="1600" dirty="0">
              <a:solidFill>
                <a:srgbClr val="000000"/>
              </a:solidFill>
            </a:endParaRPr>
          </a:p>
        </p:txBody>
      </p:sp>
      <p:cxnSp>
        <p:nvCxnSpPr>
          <p:cNvPr id="7" name="直线箭头连接符 6"/>
          <p:cNvCxnSpPr/>
          <p:nvPr/>
        </p:nvCxnSpPr>
        <p:spPr>
          <a:xfrm flipV="1">
            <a:off x="2639624" y="5509824"/>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2618517" y="4629171"/>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824161" y="5009767"/>
            <a:ext cx="394015" cy="519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h2</a:t>
            </a:r>
            <a:endParaRPr kumimoji="1" lang="zh-CN" altLang="en-US" sz="1600" dirty="0">
              <a:solidFill>
                <a:srgbClr val="000000"/>
              </a:solidFill>
            </a:endParaRPr>
          </a:p>
        </p:txBody>
      </p:sp>
      <p:cxnSp>
        <p:nvCxnSpPr>
          <p:cNvPr id="10" name="直线箭头连接符 9"/>
          <p:cNvCxnSpPr/>
          <p:nvPr/>
        </p:nvCxnSpPr>
        <p:spPr>
          <a:xfrm flipV="1">
            <a:off x="3994432" y="5509824"/>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V="1">
            <a:off x="3973325" y="4629171"/>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174061" y="5029117"/>
            <a:ext cx="394015" cy="478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h3</a:t>
            </a:r>
            <a:endParaRPr kumimoji="1" lang="zh-CN" altLang="en-US" sz="1600" dirty="0">
              <a:solidFill>
                <a:srgbClr val="000000"/>
              </a:solidFill>
            </a:endParaRPr>
          </a:p>
        </p:txBody>
      </p:sp>
      <p:cxnSp>
        <p:nvCxnSpPr>
          <p:cNvPr id="13" name="直线箭头连接符 12"/>
          <p:cNvCxnSpPr/>
          <p:nvPr/>
        </p:nvCxnSpPr>
        <p:spPr>
          <a:xfrm flipV="1">
            <a:off x="5344332" y="5529174"/>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5323225" y="4648521"/>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2863368" y="5258540"/>
            <a:ext cx="974174" cy="1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4218176" y="5258540"/>
            <a:ext cx="955886" cy="1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670395" y="5910493"/>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Xt-1</a:t>
            </a:r>
            <a:endParaRPr kumimoji="1" lang="zh-CN" altLang="en-US" sz="1200" dirty="0">
              <a:solidFill>
                <a:srgbClr val="000000"/>
              </a:solidFill>
            </a:endParaRPr>
          </a:p>
        </p:txBody>
      </p:sp>
      <p:sp>
        <p:nvSpPr>
          <p:cNvPr id="18" name="椭圆 17"/>
          <p:cNvSpPr/>
          <p:nvPr/>
        </p:nvSpPr>
        <p:spPr>
          <a:xfrm>
            <a:off x="2267744" y="4016696"/>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yt-2</a:t>
            </a:r>
            <a:endParaRPr kumimoji="1" lang="zh-CN" altLang="en-US" sz="1400" dirty="0">
              <a:solidFill>
                <a:srgbClr val="000000"/>
              </a:solidFill>
            </a:endParaRPr>
          </a:p>
        </p:txBody>
      </p:sp>
      <p:sp>
        <p:nvSpPr>
          <p:cNvPr id="19" name="椭圆 18"/>
          <p:cNvSpPr/>
          <p:nvPr/>
        </p:nvSpPr>
        <p:spPr>
          <a:xfrm>
            <a:off x="3562636" y="4016696"/>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0000"/>
                </a:solidFill>
              </a:rPr>
              <a:t>yt-1</a:t>
            </a:r>
            <a:endParaRPr kumimoji="1" lang="zh-CN" altLang="en-US" sz="1400" dirty="0">
              <a:solidFill>
                <a:srgbClr val="000000"/>
              </a:solidFill>
            </a:endParaRPr>
          </a:p>
        </p:txBody>
      </p:sp>
      <p:sp>
        <p:nvSpPr>
          <p:cNvPr id="20" name="椭圆 19"/>
          <p:cNvSpPr/>
          <p:nvPr/>
        </p:nvSpPr>
        <p:spPr>
          <a:xfrm>
            <a:off x="4972452" y="406345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a:solidFill>
                  <a:srgbClr val="000000"/>
                </a:solidFill>
              </a:rPr>
              <a:t>yt</a:t>
            </a:r>
            <a:endParaRPr kumimoji="1" lang="zh-CN" altLang="en-US" sz="1600" dirty="0">
              <a:solidFill>
                <a:srgbClr val="000000"/>
              </a:solidFill>
            </a:endParaRPr>
          </a:p>
        </p:txBody>
      </p:sp>
      <p:sp>
        <p:nvSpPr>
          <p:cNvPr id="21" name="椭圆 20"/>
          <p:cNvSpPr/>
          <p:nvPr/>
        </p:nvSpPr>
        <p:spPr>
          <a:xfrm>
            <a:off x="4993559" y="593163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xt</a:t>
            </a:r>
            <a:endParaRPr kumimoji="1" lang="zh-CN" altLang="en-US" sz="1600" dirty="0">
              <a:solidFill>
                <a:srgbClr val="000000"/>
              </a:solidFill>
            </a:endParaRPr>
          </a:p>
        </p:txBody>
      </p:sp>
      <p:cxnSp>
        <p:nvCxnSpPr>
          <p:cNvPr id="22" name="肘形连接符 21"/>
          <p:cNvCxnSpPr/>
          <p:nvPr/>
        </p:nvCxnSpPr>
        <p:spPr>
          <a:xfrm rot="16200000" flipH="1">
            <a:off x="4019942" y="4156184"/>
            <a:ext cx="1" cy="2702254"/>
          </a:xfrm>
          <a:prstGeom prst="bentConnector3">
            <a:avLst>
              <a:gd name="adj1" fmla="val 2286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7535" y="5029117"/>
            <a:ext cx="394015" cy="478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0000"/>
                </a:solidFill>
              </a:rPr>
              <a:t>h4</a:t>
            </a:r>
            <a:endParaRPr kumimoji="1" lang="zh-CN" altLang="en-US" sz="1600" dirty="0">
              <a:solidFill>
                <a:srgbClr val="000000"/>
              </a:solidFill>
            </a:endParaRPr>
          </a:p>
        </p:txBody>
      </p:sp>
      <p:cxnSp>
        <p:nvCxnSpPr>
          <p:cNvPr id="24" name="直线箭头连接符 23"/>
          <p:cNvCxnSpPr/>
          <p:nvPr/>
        </p:nvCxnSpPr>
        <p:spPr>
          <a:xfrm flipV="1">
            <a:off x="6536699" y="4648521"/>
            <a:ext cx="0" cy="38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85926" y="406345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yt+1</a:t>
            </a:r>
            <a:endParaRPr kumimoji="1" lang="zh-CN" altLang="en-US" sz="1200" dirty="0">
              <a:solidFill>
                <a:srgbClr val="000000"/>
              </a:solidFill>
            </a:endParaRPr>
          </a:p>
        </p:txBody>
      </p:sp>
      <p:sp>
        <p:nvSpPr>
          <p:cNvPr id="26" name="椭圆 25"/>
          <p:cNvSpPr/>
          <p:nvPr/>
        </p:nvSpPr>
        <p:spPr>
          <a:xfrm>
            <a:off x="6207033" y="5931632"/>
            <a:ext cx="701546" cy="608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00000"/>
                </a:solidFill>
              </a:rPr>
              <a:t>Xt+1</a:t>
            </a:r>
            <a:endParaRPr kumimoji="1" lang="zh-CN" altLang="en-US" sz="1200" dirty="0">
              <a:solidFill>
                <a:srgbClr val="000000"/>
              </a:solidFill>
            </a:endParaRPr>
          </a:p>
        </p:txBody>
      </p:sp>
      <p:cxnSp>
        <p:nvCxnSpPr>
          <p:cNvPr id="27" name="直线箭头连接符 26"/>
          <p:cNvCxnSpPr/>
          <p:nvPr/>
        </p:nvCxnSpPr>
        <p:spPr>
          <a:xfrm>
            <a:off x="5568075" y="5258539"/>
            <a:ext cx="955886" cy="1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flipV="1">
            <a:off x="6584543" y="5507312"/>
            <a:ext cx="3802" cy="383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8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FA527B6-6C68-4E47-9186-8DB8BC1AD676}" type="slidenum">
              <a:rPr lang="en-US" smtClean="0"/>
              <a:t>51</a:t>
            </a:fld>
            <a:endParaRPr lang="en-US" dirty="0"/>
          </a:p>
        </p:txBody>
      </p:sp>
      <p:sp>
        <p:nvSpPr>
          <p:cNvPr id="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LSTM</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pic>
        <p:nvPicPr>
          <p:cNvPr id="5" name="图片 4"/>
          <p:cNvPicPr>
            <a:picLocks noChangeAspect="1"/>
          </p:cNvPicPr>
          <p:nvPr/>
        </p:nvPicPr>
        <p:blipFill>
          <a:blip r:embed="rId3"/>
          <a:stretch>
            <a:fillRect/>
          </a:stretch>
        </p:blipFill>
        <p:spPr>
          <a:xfrm>
            <a:off x="1812935" y="3989311"/>
            <a:ext cx="3543300" cy="508000"/>
          </a:xfrm>
          <a:prstGeom prst="rect">
            <a:avLst/>
          </a:prstGeom>
        </p:spPr>
      </p:pic>
      <p:pic>
        <p:nvPicPr>
          <p:cNvPr id="4" name="图片 3"/>
          <p:cNvPicPr>
            <a:picLocks noChangeAspect="1"/>
          </p:cNvPicPr>
          <p:nvPr/>
        </p:nvPicPr>
        <p:blipFill>
          <a:blip r:embed="rId4"/>
          <a:stretch>
            <a:fillRect/>
          </a:stretch>
        </p:blipFill>
        <p:spPr>
          <a:xfrm>
            <a:off x="782232" y="1301496"/>
            <a:ext cx="7256260" cy="2726378"/>
          </a:xfrm>
          <a:prstGeom prst="rect">
            <a:avLst/>
          </a:prstGeom>
        </p:spPr>
      </p:pic>
      <p:pic>
        <p:nvPicPr>
          <p:cNvPr id="6" name="图片 5"/>
          <p:cNvPicPr>
            <a:picLocks noChangeAspect="1"/>
          </p:cNvPicPr>
          <p:nvPr/>
        </p:nvPicPr>
        <p:blipFill>
          <a:blip r:embed="rId5"/>
          <a:stretch>
            <a:fillRect/>
          </a:stretch>
        </p:blipFill>
        <p:spPr>
          <a:xfrm>
            <a:off x="1715360" y="4488892"/>
            <a:ext cx="4127500" cy="939800"/>
          </a:xfrm>
          <a:prstGeom prst="rect">
            <a:avLst/>
          </a:prstGeom>
        </p:spPr>
      </p:pic>
      <p:pic>
        <p:nvPicPr>
          <p:cNvPr id="7" name="图片 6"/>
          <p:cNvPicPr>
            <a:picLocks noChangeAspect="1"/>
          </p:cNvPicPr>
          <p:nvPr/>
        </p:nvPicPr>
        <p:blipFill>
          <a:blip r:embed="rId6"/>
          <a:stretch>
            <a:fillRect/>
          </a:stretch>
        </p:blipFill>
        <p:spPr>
          <a:xfrm>
            <a:off x="1822541" y="5974664"/>
            <a:ext cx="3568700" cy="850900"/>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2625822" y="3102362"/>
                <a:ext cx="6731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h</m:t>
                          </m:r>
                        </m:e>
                        <m:sub>
                          <m:r>
                            <a:rPr kumimoji="1" lang="en-US" altLang="zh-CN" b="0" i="1" smtClean="0">
                              <a:solidFill>
                                <a:srgbClr val="0000FF"/>
                              </a:solidFill>
                              <a:latin typeface="Cambria Math" charset="0"/>
                            </a:rPr>
                            <m:t>𝑡</m:t>
                          </m:r>
                          <m:r>
                            <a:rPr kumimoji="1" lang="en-US" altLang="zh-CN" b="0" i="1" smtClean="0">
                              <a:solidFill>
                                <a:srgbClr val="0000FF"/>
                              </a:solidFill>
                              <a:latin typeface="Cambria Math" charset="0"/>
                            </a:rPr>
                            <m:t>−1</m:t>
                          </m:r>
                        </m:sub>
                      </m:sSub>
                    </m:oMath>
                  </m:oMathPara>
                </a14:m>
                <a:endParaRPr kumimoji="1" lang="zh-CN" altLang="en-US" dirty="0">
                  <a:solidFill>
                    <a:srgbClr val="00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625822" y="3102362"/>
                <a:ext cx="673198"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623515" y="2272095"/>
                <a:ext cx="669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𝐶</m:t>
                          </m:r>
                        </m:e>
                        <m:sub>
                          <m:r>
                            <a:rPr kumimoji="1" lang="en-US" altLang="zh-CN" b="0" i="1" smtClean="0">
                              <a:solidFill>
                                <a:srgbClr val="0000FF"/>
                              </a:solidFill>
                              <a:latin typeface="Cambria Math" charset="0"/>
                            </a:rPr>
                            <m:t>𝑡</m:t>
                          </m:r>
                          <m:r>
                            <a:rPr kumimoji="1" lang="en-US" altLang="zh-CN" b="0" i="1" smtClean="0">
                              <a:solidFill>
                                <a:srgbClr val="0000FF"/>
                              </a:solidFill>
                              <a:latin typeface="Cambria Math" charset="0"/>
                            </a:rPr>
                            <m:t>−1</m:t>
                          </m:r>
                        </m:sub>
                      </m:sSub>
                    </m:oMath>
                  </m:oMathPara>
                </a14:m>
                <a:endParaRPr kumimoji="1" lang="zh-CN" altLang="en-US"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623515" y="2272095"/>
                <a:ext cx="669286"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191465" y="2527806"/>
                <a:ext cx="415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𝑓</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191465" y="2527806"/>
                <a:ext cx="415948" cy="369332"/>
              </a:xfrm>
              <a:prstGeom prst="rect">
                <a:avLst/>
              </a:prstGeom>
              <a:blipFill rotWithShape="0">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83883" y="2482335"/>
                <a:ext cx="389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m:rPr>
                              <m:sty m:val="p"/>
                            </m:rPr>
                            <a:rPr kumimoji="1" lang="en-US" altLang="zh-CN" i="1">
                              <a:solidFill>
                                <a:srgbClr val="0000FF"/>
                              </a:solidFill>
                              <a:latin typeface="Cambria Math" charset="0"/>
                            </a:rPr>
                            <m:t>i</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583883" y="2482335"/>
                <a:ext cx="389466"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903050" y="2710282"/>
                <a:ext cx="361381" cy="282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1200" i="1" smtClean="0">
                              <a:solidFill>
                                <a:srgbClr val="0000FF"/>
                              </a:solidFill>
                              <a:latin typeface="Cambria Math" panose="02040503050406030204" pitchFamily="18" charset="0"/>
                            </a:rPr>
                          </m:ctrlPr>
                        </m:accPr>
                        <m:e>
                          <m:sSub>
                            <m:sSubPr>
                              <m:ctrlPr>
                                <a:rPr kumimoji="1" lang="en-US" altLang="zh-CN" sz="1200" i="1" smtClean="0">
                                  <a:solidFill>
                                    <a:srgbClr val="0000FF"/>
                                  </a:solidFill>
                                  <a:latin typeface="Cambria Math" panose="02040503050406030204" pitchFamily="18" charset="0"/>
                                </a:rPr>
                              </m:ctrlPr>
                            </m:sSubPr>
                            <m:e>
                              <m:r>
                                <a:rPr kumimoji="1" lang="en-US" altLang="zh-CN" sz="1200" b="0" i="1" smtClean="0">
                                  <a:solidFill>
                                    <a:srgbClr val="0000FF"/>
                                  </a:solidFill>
                                  <a:latin typeface="Cambria Math" charset="0"/>
                                </a:rPr>
                                <m:t>𝐶</m:t>
                              </m:r>
                            </m:e>
                            <m:sub>
                              <m:r>
                                <a:rPr kumimoji="1" lang="en-US" altLang="zh-CN" sz="1200" b="0" i="1" smtClean="0">
                                  <a:solidFill>
                                    <a:srgbClr val="0000FF"/>
                                  </a:solidFill>
                                  <a:latin typeface="Cambria Math" charset="0"/>
                                </a:rPr>
                                <m:t>𝑡</m:t>
                              </m:r>
                            </m:sub>
                          </m:sSub>
                        </m:e>
                      </m:acc>
                    </m:oMath>
                  </m:oMathPara>
                </a14:m>
                <a:endParaRPr kumimoji="1" lang="zh-CN" altLang="en-US" sz="1200"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903050" y="2710282"/>
                <a:ext cx="361381" cy="282770"/>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378120" y="2433809"/>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𝑜</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378120" y="2433809"/>
                <a:ext cx="441467"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308718" y="3170653"/>
                <a:ext cx="4535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h</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308718" y="3170653"/>
                <a:ext cx="453586" cy="369332"/>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5306411" y="2340386"/>
                <a:ext cx="449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𝐶</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306411" y="2340386"/>
                <a:ext cx="449675" cy="369332"/>
              </a:xfrm>
              <a:prstGeom prst="rect">
                <a:avLst/>
              </a:prstGeom>
              <a:blipFill rotWithShape="0">
                <a:blip r:embed="rId14"/>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15"/>
          <a:stretch>
            <a:fillRect/>
          </a:stretch>
        </p:blipFill>
        <p:spPr>
          <a:xfrm>
            <a:off x="1712914" y="5304061"/>
            <a:ext cx="3205586" cy="601988"/>
          </a:xfrm>
          <a:prstGeom prst="rect">
            <a:avLst/>
          </a:prstGeom>
        </p:spPr>
      </p:pic>
      <p:sp>
        <p:nvSpPr>
          <p:cNvPr id="20" name="文本框 19"/>
          <p:cNvSpPr txBox="1"/>
          <p:nvPr/>
        </p:nvSpPr>
        <p:spPr>
          <a:xfrm>
            <a:off x="4387953" y="5741309"/>
            <a:ext cx="1107996" cy="369332"/>
          </a:xfrm>
          <a:prstGeom prst="rect">
            <a:avLst/>
          </a:prstGeom>
          <a:noFill/>
        </p:spPr>
        <p:txBody>
          <a:bodyPr wrap="none" rtlCol="0">
            <a:spAutoFit/>
          </a:bodyPr>
          <a:lstStyle/>
          <a:p>
            <a:r>
              <a:rPr kumimoji="1" lang="zh-CN" altLang="en-US" dirty="0">
                <a:solidFill>
                  <a:srgbClr val="0000FF"/>
                </a:solidFill>
              </a:rPr>
              <a:t>当前记忆</a:t>
            </a:r>
          </a:p>
        </p:txBody>
      </p:sp>
      <p:sp>
        <p:nvSpPr>
          <p:cNvPr id="21" name="文本框 20"/>
          <p:cNvSpPr txBox="1"/>
          <p:nvPr/>
        </p:nvSpPr>
        <p:spPr>
          <a:xfrm>
            <a:off x="2987518" y="5752418"/>
            <a:ext cx="1107996" cy="369332"/>
          </a:xfrm>
          <a:prstGeom prst="rect">
            <a:avLst/>
          </a:prstGeom>
          <a:noFill/>
        </p:spPr>
        <p:txBody>
          <a:bodyPr wrap="none" rtlCol="0">
            <a:spAutoFit/>
          </a:bodyPr>
          <a:lstStyle/>
          <a:p>
            <a:r>
              <a:rPr kumimoji="1" lang="zh-CN" altLang="en-US" dirty="0">
                <a:solidFill>
                  <a:srgbClr val="0000FF"/>
                </a:solidFill>
              </a:rPr>
              <a:t>长期记忆</a:t>
            </a:r>
          </a:p>
        </p:txBody>
      </p:sp>
      <p:sp>
        <p:nvSpPr>
          <p:cNvPr id="23" name="椭圆 22"/>
          <p:cNvSpPr/>
          <p:nvPr/>
        </p:nvSpPr>
        <p:spPr>
          <a:xfrm>
            <a:off x="2987518" y="5370585"/>
            <a:ext cx="822986" cy="535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410362" y="5370586"/>
            <a:ext cx="498228" cy="4689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5495949" y="4094898"/>
            <a:ext cx="877163" cy="369332"/>
          </a:xfrm>
          <a:prstGeom prst="rect">
            <a:avLst/>
          </a:prstGeom>
          <a:noFill/>
        </p:spPr>
        <p:txBody>
          <a:bodyPr wrap="none" rtlCol="0">
            <a:spAutoFit/>
          </a:bodyPr>
          <a:lstStyle/>
          <a:p>
            <a:r>
              <a:rPr kumimoji="1" lang="zh-CN" altLang="en-US" dirty="0">
                <a:solidFill>
                  <a:srgbClr val="0000FF"/>
                </a:solidFill>
              </a:rPr>
              <a:t>遗忘门</a:t>
            </a:r>
          </a:p>
        </p:txBody>
      </p:sp>
      <p:sp>
        <p:nvSpPr>
          <p:cNvPr id="26" name="文本框 25"/>
          <p:cNvSpPr txBox="1"/>
          <p:nvPr/>
        </p:nvSpPr>
        <p:spPr>
          <a:xfrm>
            <a:off x="5495948" y="4514032"/>
            <a:ext cx="877163" cy="369332"/>
          </a:xfrm>
          <a:prstGeom prst="rect">
            <a:avLst/>
          </a:prstGeom>
          <a:noFill/>
        </p:spPr>
        <p:txBody>
          <a:bodyPr wrap="none" rtlCol="0">
            <a:spAutoFit/>
          </a:bodyPr>
          <a:lstStyle/>
          <a:p>
            <a:r>
              <a:rPr kumimoji="1" lang="zh-CN" altLang="en-US" dirty="0">
                <a:solidFill>
                  <a:srgbClr val="0000FF"/>
                </a:solidFill>
              </a:rPr>
              <a:t>输入门</a:t>
            </a:r>
          </a:p>
        </p:txBody>
      </p:sp>
      <p:sp>
        <p:nvSpPr>
          <p:cNvPr id="27" name="文本框 26"/>
          <p:cNvSpPr txBox="1"/>
          <p:nvPr/>
        </p:nvSpPr>
        <p:spPr>
          <a:xfrm>
            <a:off x="5535226" y="5973572"/>
            <a:ext cx="877163" cy="369332"/>
          </a:xfrm>
          <a:prstGeom prst="rect">
            <a:avLst/>
          </a:prstGeom>
          <a:noFill/>
        </p:spPr>
        <p:txBody>
          <a:bodyPr wrap="none" rtlCol="0">
            <a:spAutoFit/>
          </a:bodyPr>
          <a:lstStyle/>
          <a:p>
            <a:r>
              <a:rPr kumimoji="1" lang="zh-CN" altLang="en-US" dirty="0">
                <a:solidFill>
                  <a:srgbClr val="0000FF"/>
                </a:solidFill>
              </a:rPr>
              <a:t>输出门</a:t>
            </a:r>
          </a:p>
        </p:txBody>
      </p:sp>
      <p:sp>
        <p:nvSpPr>
          <p:cNvPr id="28" name="文本框 27"/>
          <p:cNvSpPr txBox="1"/>
          <p:nvPr/>
        </p:nvSpPr>
        <p:spPr>
          <a:xfrm>
            <a:off x="5754522" y="5035337"/>
            <a:ext cx="1585690" cy="369332"/>
          </a:xfrm>
          <a:prstGeom prst="rect">
            <a:avLst/>
          </a:prstGeom>
          <a:noFill/>
        </p:spPr>
        <p:txBody>
          <a:bodyPr wrap="none" rtlCol="0">
            <a:spAutoFit/>
          </a:bodyPr>
          <a:lstStyle/>
          <a:p>
            <a:r>
              <a:rPr kumimoji="1" lang="zh-CN" altLang="en-US" dirty="0">
                <a:solidFill>
                  <a:srgbClr val="0000FF"/>
                </a:solidFill>
              </a:rPr>
              <a:t>当前隐层信息</a:t>
            </a:r>
          </a:p>
        </p:txBody>
      </p:sp>
      <p:sp>
        <p:nvSpPr>
          <p:cNvPr id="29" name="文本框 28"/>
          <p:cNvSpPr txBox="1"/>
          <p:nvPr/>
        </p:nvSpPr>
        <p:spPr>
          <a:xfrm>
            <a:off x="5470425" y="5470192"/>
            <a:ext cx="1569660" cy="369332"/>
          </a:xfrm>
          <a:prstGeom prst="rect">
            <a:avLst/>
          </a:prstGeom>
          <a:noFill/>
        </p:spPr>
        <p:txBody>
          <a:bodyPr wrap="none" rtlCol="0">
            <a:spAutoFit/>
          </a:bodyPr>
          <a:lstStyle/>
          <a:p>
            <a:r>
              <a:rPr kumimoji="1" lang="zh-CN" altLang="en-US" dirty="0">
                <a:solidFill>
                  <a:srgbClr val="0000FF"/>
                </a:solidFill>
              </a:rPr>
              <a:t>长期隐层信息</a:t>
            </a:r>
          </a:p>
        </p:txBody>
      </p:sp>
      <p:sp>
        <p:nvSpPr>
          <p:cNvPr id="30" name="文本框 29"/>
          <p:cNvSpPr txBox="1"/>
          <p:nvPr/>
        </p:nvSpPr>
        <p:spPr>
          <a:xfrm>
            <a:off x="4095514" y="6458200"/>
            <a:ext cx="3536546" cy="369332"/>
          </a:xfrm>
          <a:prstGeom prst="rect">
            <a:avLst/>
          </a:prstGeom>
          <a:noFill/>
        </p:spPr>
        <p:txBody>
          <a:bodyPr wrap="none" rtlCol="0">
            <a:spAutoFit/>
          </a:bodyPr>
          <a:lstStyle/>
          <a:p>
            <a:r>
              <a:rPr kumimoji="1" lang="zh-CN" altLang="en-US" dirty="0">
                <a:solidFill>
                  <a:srgbClr val="0000FF"/>
                </a:solidFill>
              </a:rPr>
              <a:t>当前时刻预测</a:t>
            </a:r>
            <a:r>
              <a:rPr kumimoji="1" lang="en-US" altLang="zh-CN" dirty="0">
                <a:solidFill>
                  <a:srgbClr val="0000FF"/>
                </a:solidFill>
              </a:rPr>
              <a:t>y</a:t>
            </a:r>
            <a:r>
              <a:rPr kumimoji="1" lang="zh-CN" altLang="en-US" dirty="0">
                <a:solidFill>
                  <a:srgbClr val="0000FF"/>
                </a:solidFill>
              </a:rPr>
              <a:t>所使用的隐层信息</a:t>
            </a:r>
          </a:p>
        </p:txBody>
      </p:sp>
    </p:spTree>
    <p:extLst>
      <p:ext uri="{BB962C8B-B14F-4D97-AF65-F5344CB8AC3E}">
        <p14:creationId xmlns:p14="http://schemas.microsoft.com/office/powerpoint/2010/main" val="14019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linds(horizontal)">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linds(horizontal)">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4" grpId="0" animBg="1"/>
      <p:bldP spid="25" grpId="0"/>
      <p:bldP spid="26" grpId="0"/>
      <p:bldP spid="27" grpId="0"/>
      <p:bldP spid="28" grpId="0"/>
      <p:bldP spid="29" grpId="0"/>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FA527B6-6C68-4E47-9186-8DB8BC1AD676}" type="slidenum">
              <a:rPr lang="en-US" smtClean="0"/>
              <a:t>52</a:t>
            </a:fld>
            <a:endParaRPr lang="en-US" dirty="0"/>
          </a:p>
        </p:txBody>
      </p:sp>
      <p:sp>
        <p:nvSpPr>
          <p:cNvPr id="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GRU</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pic>
        <p:nvPicPr>
          <p:cNvPr id="4" name="图片 3"/>
          <p:cNvPicPr>
            <a:picLocks noChangeAspect="1"/>
          </p:cNvPicPr>
          <p:nvPr/>
        </p:nvPicPr>
        <p:blipFill>
          <a:blip r:embed="rId3"/>
          <a:stretch>
            <a:fillRect/>
          </a:stretch>
        </p:blipFill>
        <p:spPr>
          <a:xfrm>
            <a:off x="2411760" y="1489060"/>
            <a:ext cx="4181450" cy="2957870"/>
          </a:xfrm>
          <a:prstGeom prst="rect">
            <a:avLst/>
          </a:prstGeom>
        </p:spPr>
      </p:pic>
      <p:pic>
        <p:nvPicPr>
          <p:cNvPr id="5" name="图片 4"/>
          <p:cNvPicPr>
            <a:picLocks noChangeAspect="1"/>
          </p:cNvPicPr>
          <p:nvPr/>
        </p:nvPicPr>
        <p:blipFill>
          <a:blip r:embed="rId4"/>
          <a:stretch>
            <a:fillRect/>
          </a:stretch>
        </p:blipFill>
        <p:spPr>
          <a:xfrm>
            <a:off x="2414613" y="4587214"/>
            <a:ext cx="4273872" cy="2243783"/>
          </a:xfrm>
          <a:prstGeom prst="rect">
            <a:avLst/>
          </a:prstGeom>
        </p:spPr>
      </p:pic>
      <p:sp>
        <p:nvSpPr>
          <p:cNvPr id="6" name="文本框 5"/>
          <p:cNvSpPr txBox="1"/>
          <p:nvPr/>
        </p:nvSpPr>
        <p:spPr>
          <a:xfrm>
            <a:off x="6015013" y="5202197"/>
            <a:ext cx="877163" cy="369332"/>
          </a:xfrm>
          <a:prstGeom prst="rect">
            <a:avLst/>
          </a:prstGeom>
          <a:noFill/>
        </p:spPr>
        <p:txBody>
          <a:bodyPr wrap="none" rtlCol="0">
            <a:spAutoFit/>
          </a:bodyPr>
          <a:lstStyle/>
          <a:p>
            <a:r>
              <a:rPr kumimoji="1" lang="zh-CN" altLang="en-US" dirty="0">
                <a:solidFill>
                  <a:srgbClr val="0000FF"/>
                </a:solidFill>
              </a:rPr>
              <a:t>重置门</a:t>
            </a:r>
          </a:p>
        </p:txBody>
      </p:sp>
      <p:sp>
        <p:nvSpPr>
          <p:cNvPr id="7" name="文本框 6"/>
          <p:cNvSpPr txBox="1"/>
          <p:nvPr/>
        </p:nvSpPr>
        <p:spPr>
          <a:xfrm>
            <a:off x="6015012" y="4559127"/>
            <a:ext cx="877163" cy="369332"/>
          </a:xfrm>
          <a:prstGeom prst="rect">
            <a:avLst/>
          </a:prstGeom>
          <a:noFill/>
        </p:spPr>
        <p:txBody>
          <a:bodyPr wrap="none" rtlCol="0">
            <a:spAutoFit/>
          </a:bodyPr>
          <a:lstStyle/>
          <a:p>
            <a:r>
              <a:rPr kumimoji="1" lang="zh-CN" altLang="en-US" dirty="0">
                <a:solidFill>
                  <a:srgbClr val="0000FF"/>
                </a:solidFill>
              </a:rPr>
              <a:t>更新门</a:t>
            </a:r>
          </a:p>
        </p:txBody>
      </p:sp>
      <p:sp>
        <p:nvSpPr>
          <p:cNvPr id="8" name="文本框 7"/>
          <p:cNvSpPr txBox="1"/>
          <p:nvPr/>
        </p:nvSpPr>
        <p:spPr>
          <a:xfrm>
            <a:off x="6384292" y="6172901"/>
            <a:ext cx="1107996" cy="369332"/>
          </a:xfrm>
          <a:prstGeom prst="rect">
            <a:avLst/>
          </a:prstGeom>
          <a:noFill/>
        </p:spPr>
        <p:txBody>
          <a:bodyPr wrap="none" rtlCol="0">
            <a:spAutoFit/>
          </a:bodyPr>
          <a:lstStyle/>
          <a:p>
            <a:r>
              <a:rPr kumimoji="1" lang="zh-CN" altLang="en-US" dirty="0">
                <a:solidFill>
                  <a:srgbClr val="0000FF"/>
                </a:solidFill>
              </a:rPr>
              <a:t>当前记忆</a:t>
            </a:r>
          </a:p>
        </p:txBody>
      </p:sp>
      <p:sp>
        <p:nvSpPr>
          <p:cNvPr id="9" name="文本框 8"/>
          <p:cNvSpPr txBox="1"/>
          <p:nvPr/>
        </p:nvSpPr>
        <p:spPr>
          <a:xfrm>
            <a:off x="4702833" y="6137060"/>
            <a:ext cx="1107996" cy="369332"/>
          </a:xfrm>
          <a:prstGeom prst="rect">
            <a:avLst/>
          </a:prstGeom>
          <a:noFill/>
        </p:spPr>
        <p:txBody>
          <a:bodyPr wrap="none" rtlCol="0">
            <a:spAutoFit/>
          </a:bodyPr>
          <a:lstStyle/>
          <a:p>
            <a:r>
              <a:rPr kumimoji="1" lang="zh-CN" altLang="en-US" dirty="0">
                <a:solidFill>
                  <a:srgbClr val="0000FF"/>
                </a:solidFill>
              </a:rPr>
              <a:t>长期记忆</a:t>
            </a:r>
          </a:p>
        </p:txBody>
      </p:sp>
      <p:sp>
        <p:nvSpPr>
          <p:cNvPr id="10" name="椭圆 9"/>
          <p:cNvSpPr/>
          <p:nvPr/>
        </p:nvSpPr>
        <p:spPr>
          <a:xfrm>
            <a:off x="6196645" y="6321726"/>
            <a:ext cx="552031" cy="4689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4661441" y="6325110"/>
            <a:ext cx="791592" cy="535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28170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53</a:t>
            </a:fld>
            <a:endParaRPr lang="en-US" dirty="0"/>
          </a:p>
        </p:txBody>
      </p:sp>
      <mc:AlternateContent xmlns:mc="http://schemas.openxmlformats.org/markup-compatibility/2006" xmlns:a14="http://schemas.microsoft.com/office/drawing/2010/main">
        <mc:Choice Requires="a14">
          <p:sp>
            <p:nvSpPr>
              <p:cNvPr id="4" name="文本框 3"/>
              <p:cNvSpPr txBox="1"/>
              <p:nvPr/>
            </p:nvSpPr>
            <p:spPr>
              <a:xfrm>
                <a:off x="1933387" y="3345656"/>
                <a:ext cx="6731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h</m:t>
                          </m:r>
                        </m:e>
                        <m:sub>
                          <m:r>
                            <a:rPr kumimoji="1" lang="en-US" altLang="zh-CN" b="0" i="1" smtClean="0">
                              <a:solidFill>
                                <a:srgbClr val="0000FF"/>
                              </a:solidFill>
                              <a:latin typeface="Cambria Math" charset="0"/>
                            </a:rPr>
                            <m:t>𝑡</m:t>
                          </m:r>
                          <m:r>
                            <a:rPr kumimoji="1" lang="en-US" altLang="zh-CN" b="0" i="1" smtClean="0">
                              <a:solidFill>
                                <a:srgbClr val="0000FF"/>
                              </a:solidFill>
                              <a:latin typeface="Cambria Math" charset="0"/>
                            </a:rPr>
                            <m:t>−1</m:t>
                          </m:r>
                        </m:sub>
                      </m:sSub>
                    </m:oMath>
                  </m:oMathPara>
                </a14:m>
                <a:endParaRPr kumimoji="1" lang="zh-CN" altLang="en-US" dirty="0">
                  <a:solidFill>
                    <a:srgbClr val="0000FF"/>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933387" y="3345656"/>
                <a:ext cx="673198" cy="369332"/>
              </a:xfrm>
              <a:prstGeom prst="rect">
                <a:avLst/>
              </a:prstGeom>
              <a:blipFill rotWithShape="0">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9797" y="1544790"/>
            <a:ext cx="7256260" cy="2726378"/>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931080" y="2515389"/>
                <a:ext cx="669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𝐶</m:t>
                          </m:r>
                        </m:e>
                        <m:sub>
                          <m:r>
                            <a:rPr kumimoji="1" lang="en-US" altLang="zh-CN" b="0" i="1" smtClean="0">
                              <a:solidFill>
                                <a:srgbClr val="0000FF"/>
                              </a:solidFill>
                              <a:latin typeface="Cambria Math" charset="0"/>
                            </a:rPr>
                            <m:t>𝑡</m:t>
                          </m:r>
                          <m:r>
                            <a:rPr kumimoji="1" lang="en-US" altLang="zh-CN" b="0" i="1" smtClean="0">
                              <a:solidFill>
                                <a:srgbClr val="0000FF"/>
                              </a:solidFill>
                              <a:latin typeface="Cambria Math" charset="0"/>
                            </a:rPr>
                            <m:t>−1</m:t>
                          </m:r>
                        </m:sub>
                      </m:sSub>
                    </m:oMath>
                  </m:oMathPara>
                </a14:m>
                <a:endParaRPr kumimoji="1" lang="zh-CN" altLang="en-US" dirty="0">
                  <a:solidFill>
                    <a:srgbClr val="0000FF"/>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931080" y="2515389"/>
                <a:ext cx="669286"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499030" y="2771100"/>
                <a:ext cx="415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𝑓</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499030" y="2771100"/>
                <a:ext cx="415948" cy="369332"/>
              </a:xfrm>
              <a:prstGeom prst="rect">
                <a:avLst/>
              </a:prstGeom>
              <a:blipFill rotWithShape="0">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833934" y="2732089"/>
                <a:ext cx="389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m:rPr>
                              <m:sty m:val="p"/>
                            </m:rPr>
                            <a:rPr kumimoji="1" lang="en-US" altLang="zh-CN" i="1">
                              <a:solidFill>
                                <a:srgbClr val="0000FF"/>
                              </a:solidFill>
                              <a:latin typeface="Cambria Math" charset="0"/>
                            </a:rPr>
                            <m:t>i</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833934" y="2732089"/>
                <a:ext cx="389466"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210615" y="2953576"/>
                <a:ext cx="361381" cy="282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1200" i="1" smtClean="0">
                              <a:solidFill>
                                <a:srgbClr val="0000FF"/>
                              </a:solidFill>
                              <a:latin typeface="Cambria Math" panose="02040503050406030204" pitchFamily="18" charset="0"/>
                            </a:rPr>
                          </m:ctrlPr>
                        </m:accPr>
                        <m:e>
                          <m:sSub>
                            <m:sSubPr>
                              <m:ctrlPr>
                                <a:rPr kumimoji="1" lang="en-US" altLang="zh-CN" sz="1200" i="1" smtClean="0">
                                  <a:solidFill>
                                    <a:srgbClr val="0000FF"/>
                                  </a:solidFill>
                                  <a:latin typeface="Cambria Math" panose="02040503050406030204" pitchFamily="18" charset="0"/>
                                </a:rPr>
                              </m:ctrlPr>
                            </m:sSubPr>
                            <m:e>
                              <m:r>
                                <a:rPr kumimoji="1" lang="en-US" altLang="zh-CN" sz="1200" b="0" i="1" smtClean="0">
                                  <a:solidFill>
                                    <a:srgbClr val="0000FF"/>
                                  </a:solidFill>
                                  <a:latin typeface="Cambria Math" charset="0"/>
                                </a:rPr>
                                <m:t>𝐶</m:t>
                              </m:r>
                            </m:e>
                            <m:sub>
                              <m:r>
                                <a:rPr kumimoji="1" lang="en-US" altLang="zh-CN" sz="1200" b="0" i="1" smtClean="0">
                                  <a:solidFill>
                                    <a:srgbClr val="0000FF"/>
                                  </a:solidFill>
                                  <a:latin typeface="Cambria Math" charset="0"/>
                                </a:rPr>
                                <m:t>𝑡</m:t>
                              </m:r>
                            </m:sub>
                          </m:sSub>
                        </m:e>
                      </m:acc>
                    </m:oMath>
                  </m:oMathPara>
                </a14:m>
                <a:endParaRPr kumimoji="1" lang="zh-CN" altLang="en-US" sz="1200" dirty="0">
                  <a:solidFill>
                    <a:srgbClr val="0000FF"/>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210615" y="2953576"/>
                <a:ext cx="361381" cy="28277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685685" y="2677103"/>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𝑜</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685685" y="2677103"/>
                <a:ext cx="441467"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616283" y="3413947"/>
                <a:ext cx="4535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h</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616283" y="3413947"/>
                <a:ext cx="453586"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613976" y="2583680"/>
                <a:ext cx="449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0000FF"/>
                              </a:solidFill>
                              <a:latin typeface="Cambria Math" panose="02040503050406030204" pitchFamily="18" charset="0"/>
                            </a:rPr>
                          </m:ctrlPr>
                        </m:sSubPr>
                        <m:e>
                          <m:r>
                            <a:rPr kumimoji="1" lang="en-US" altLang="zh-CN" b="0" i="1" smtClean="0">
                              <a:solidFill>
                                <a:srgbClr val="0000FF"/>
                              </a:solidFill>
                              <a:latin typeface="Cambria Math" charset="0"/>
                            </a:rPr>
                            <m:t>𝐶</m:t>
                          </m:r>
                        </m:e>
                        <m:sub>
                          <m:r>
                            <a:rPr kumimoji="1" lang="en-US" altLang="zh-CN" b="0" i="1" smtClean="0">
                              <a:solidFill>
                                <a:srgbClr val="0000FF"/>
                              </a:solidFill>
                              <a:latin typeface="Cambria Math" charset="0"/>
                            </a:rPr>
                            <m:t>𝑡</m:t>
                          </m:r>
                        </m:sub>
                      </m:sSub>
                    </m:oMath>
                  </m:oMathPara>
                </a14:m>
                <a:endParaRPr kumimoji="1" lang="zh-CN" altLang="en-US"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613976" y="2583680"/>
                <a:ext cx="449675" cy="369332"/>
              </a:xfrm>
              <a:prstGeom prst="rect">
                <a:avLst/>
              </a:prstGeom>
              <a:blipFill rotWithShape="0">
                <a:blip r:embed="rId10"/>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11"/>
          <a:stretch>
            <a:fillRect/>
          </a:stretch>
        </p:blipFill>
        <p:spPr>
          <a:xfrm>
            <a:off x="82495" y="4299896"/>
            <a:ext cx="3520810" cy="2490547"/>
          </a:xfrm>
          <a:prstGeom prst="rect">
            <a:avLst/>
          </a:prstGeom>
        </p:spPr>
      </p:pic>
      <p:sp>
        <p:nvSpPr>
          <p:cNvPr id="13"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LSTM</a:t>
            </a:r>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  </a:t>
            </a:r>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VS</a:t>
            </a:r>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 </a:t>
            </a:r>
            <a:r>
              <a:rPr lang="en-US" altLang="zh-CN" sz="3600" b="1" dirty="0">
                <a:latin typeface="华文楷体" panose="02010600040101010101" pitchFamily="2" charset="-122"/>
                <a:ea typeface="华文楷体" panose="02010600040101010101" pitchFamily="2" charset="-122"/>
                <a:cs typeface="Segoe UI" panose="020B0502040204020203" pitchFamily="34" charset="0"/>
              </a:rPr>
              <a:t>GRU</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pic>
        <p:nvPicPr>
          <p:cNvPr id="16" name="图片 15"/>
          <p:cNvPicPr>
            <a:picLocks noChangeAspect="1"/>
          </p:cNvPicPr>
          <p:nvPr/>
        </p:nvPicPr>
        <p:blipFill>
          <a:blip r:embed="rId12"/>
          <a:stretch>
            <a:fillRect/>
          </a:stretch>
        </p:blipFill>
        <p:spPr>
          <a:xfrm>
            <a:off x="3968722" y="4096249"/>
            <a:ext cx="3205586" cy="601988"/>
          </a:xfrm>
          <a:prstGeom prst="rect">
            <a:avLst/>
          </a:prstGeom>
        </p:spPr>
      </p:pic>
      <p:sp>
        <p:nvSpPr>
          <p:cNvPr id="14" name="椭圆 13"/>
          <p:cNvSpPr/>
          <p:nvPr/>
        </p:nvSpPr>
        <p:spPr>
          <a:xfrm>
            <a:off x="2486270" y="2614386"/>
            <a:ext cx="724345" cy="7312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1704027" y="5418187"/>
            <a:ext cx="441467"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6643761" y="4533497"/>
            <a:ext cx="1107996" cy="369332"/>
          </a:xfrm>
          <a:prstGeom prst="rect">
            <a:avLst/>
          </a:prstGeom>
          <a:noFill/>
        </p:spPr>
        <p:txBody>
          <a:bodyPr wrap="none" rtlCol="0">
            <a:spAutoFit/>
          </a:bodyPr>
          <a:lstStyle/>
          <a:p>
            <a:r>
              <a:rPr kumimoji="1" lang="zh-CN" altLang="en-US" dirty="0">
                <a:solidFill>
                  <a:srgbClr val="0000FF"/>
                </a:solidFill>
              </a:rPr>
              <a:t>当前记忆</a:t>
            </a:r>
          </a:p>
        </p:txBody>
      </p:sp>
      <p:sp>
        <p:nvSpPr>
          <p:cNvPr id="18" name="文本框 17"/>
          <p:cNvSpPr txBox="1"/>
          <p:nvPr/>
        </p:nvSpPr>
        <p:spPr>
          <a:xfrm>
            <a:off x="5243326" y="4544606"/>
            <a:ext cx="1107996" cy="369332"/>
          </a:xfrm>
          <a:prstGeom prst="rect">
            <a:avLst/>
          </a:prstGeom>
          <a:noFill/>
        </p:spPr>
        <p:txBody>
          <a:bodyPr wrap="none" rtlCol="0">
            <a:spAutoFit/>
          </a:bodyPr>
          <a:lstStyle/>
          <a:p>
            <a:r>
              <a:rPr kumimoji="1" lang="zh-CN" altLang="en-US" dirty="0">
                <a:solidFill>
                  <a:srgbClr val="0000FF"/>
                </a:solidFill>
              </a:rPr>
              <a:t>长期记忆</a:t>
            </a:r>
          </a:p>
        </p:txBody>
      </p:sp>
      <p:sp>
        <p:nvSpPr>
          <p:cNvPr id="19" name="椭圆 18"/>
          <p:cNvSpPr/>
          <p:nvPr/>
        </p:nvSpPr>
        <p:spPr>
          <a:xfrm>
            <a:off x="5243326" y="4162773"/>
            <a:ext cx="791592" cy="535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6643762" y="4162773"/>
            <a:ext cx="530546" cy="535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p:cNvPicPr>
            <a:picLocks noChangeAspect="1"/>
          </p:cNvPicPr>
          <p:nvPr/>
        </p:nvPicPr>
        <p:blipFill>
          <a:blip r:embed="rId13"/>
          <a:stretch>
            <a:fillRect/>
          </a:stretch>
        </p:blipFill>
        <p:spPr>
          <a:xfrm>
            <a:off x="3991156" y="4834569"/>
            <a:ext cx="4192820" cy="411445"/>
          </a:xfrm>
          <a:prstGeom prst="rect">
            <a:avLst/>
          </a:prstGeom>
        </p:spPr>
      </p:pic>
      <p:sp>
        <p:nvSpPr>
          <p:cNvPr id="23" name="文本框 22"/>
          <p:cNvSpPr txBox="1"/>
          <p:nvPr/>
        </p:nvSpPr>
        <p:spPr>
          <a:xfrm>
            <a:off x="7685822" y="5161101"/>
            <a:ext cx="1107996" cy="369332"/>
          </a:xfrm>
          <a:prstGeom prst="rect">
            <a:avLst/>
          </a:prstGeom>
          <a:noFill/>
        </p:spPr>
        <p:txBody>
          <a:bodyPr wrap="none" rtlCol="0">
            <a:spAutoFit/>
          </a:bodyPr>
          <a:lstStyle/>
          <a:p>
            <a:r>
              <a:rPr kumimoji="1" lang="zh-CN" altLang="en-US" dirty="0">
                <a:solidFill>
                  <a:srgbClr val="0000FF"/>
                </a:solidFill>
              </a:rPr>
              <a:t>当前记忆</a:t>
            </a:r>
          </a:p>
        </p:txBody>
      </p:sp>
      <p:sp>
        <p:nvSpPr>
          <p:cNvPr id="24" name="文本框 23"/>
          <p:cNvSpPr txBox="1"/>
          <p:nvPr/>
        </p:nvSpPr>
        <p:spPr>
          <a:xfrm>
            <a:off x="6285387" y="5172210"/>
            <a:ext cx="1107996" cy="369332"/>
          </a:xfrm>
          <a:prstGeom prst="rect">
            <a:avLst/>
          </a:prstGeom>
          <a:noFill/>
        </p:spPr>
        <p:txBody>
          <a:bodyPr wrap="none" rtlCol="0">
            <a:spAutoFit/>
          </a:bodyPr>
          <a:lstStyle/>
          <a:p>
            <a:r>
              <a:rPr kumimoji="1" lang="zh-CN" altLang="en-US" dirty="0">
                <a:solidFill>
                  <a:srgbClr val="0000FF"/>
                </a:solidFill>
              </a:rPr>
              <a:t>长期记忆</a:t>
            </a:r>
          </a:p>
        </p:txBody>
      </p:sp>
      <p:sp>
        <p:nvSpPr>
          <p:cNvPr id="25" name="椭圆 24"/>
          <p:cNvSpPr/>
          <p:nvPr/>
        </p:nvSpPr>
        <p:spPr>
          <a:xfrm>
            <a:off x="7654428" y="4790378"/>
            <a:ext cx="552031" cy="4689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196617" y="4856902"/>
            <a:ext cx="870452" cy="488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7" name="图片 26"/>
          <p:cNvPicPr>
            <a:picLocks noChangeAspect="1"/>
          </p:cNvPicPr>
          <p:nvPr/>
        </p:nvPicPr>
        <p:blipFill>
          <a:blip r:embed="rId14"/>
          <a:stretch>
            <a:fillRect/>
          </a:stretch>
        </p:blipFill>
        <p:spPr>
          <a:xfrm>
            <a:off x="3968722" y="5692018"/>
            <a:ext cx="4367159" cy="534280"/>
          </a:xfrm>
          <a:prstGeom prst="rect">
            <a:avLst/>
          </a:prstGeom>
        </p:spPr>
      </p:pic>
      <p:pic>
        <p:nvPicPr>
          <p:cNvPr id="28" name="图片 27"/>
          <p:cNvPicPr>
            <a:picLocks noChangeAspect="1"/>
          </p:cNvPicPr>
          <p:nvPr/>
        </p:nvPicPr>
        <p:blipFill>
          <a:blip r:embed="rId15"/>
          <a:stretch>
            <a:fillRect/>
          </a:stretch>
        </p:blipFill>
        <p:spPr>
          <a:xfrm>
            <a:off x="4030770" y="6330000"/>
            <a:ext cx="3945071" cy="464126"/>
          </a:xfrm>
          <a:prstGeom prst="rect">
            <a:avLst/>
          </a:prstGeom>
        </p:spPr>
      </p:pic>
      <p:sp>
        <p:nvSpPr>
          <p:cNvPr id="29" name="椭圆 28"/>
          <p:cNvSpPr/>
          <p:nvPr/>
        </p:nvSpPr>
        <p:spPr>
          <a:xfrm>
            <a:off x="6012484" y="6330000"/>
            <a:ext cx="1311139" cy="479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6084939" y="5772571"/>
            <a:ext cx="768883" cy="4537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8045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54</a:t>
            </a:fld>
            <a:endParaRPr lang="en-US" dirty="0"/>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优化长期依赖</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5" name="文本框 4"/>
          <p:cNvSpPr txBox="1"/>
          <p:nvPr/>
        </p:nvSpPr>
        <p:spPr>
          <a:xfrm>
            <a:off x="533400" y="1988840"/>
            <a:ext cx="6840760" cy="5693866"/>
          </a:xfrm>
          <a:prstGeom prst="rect">
            <a:avLst/>
          </a:prstGeom>
          <a:noFill/>
        </p:spPr>
        <p:txBody>
          <a:bodyPr wrap="square" rtlCol="0">
            <a:spAutoFit/>
          </a:bodyPr>
          <a:lstStyle/>
          <a:p>
            <a:pPr marL="285750" indent="-285750">
              <a:buFont typeface="Wingdings" charset="2"/>
              <a:buChar char="n"/>
            </a:pPr>
            <a:r>
              <a:rPr kumimoji="1" lang="zh-CN" altLang="en-US" sz="2800" dirty="0"/>
              <a:t>截断梯度</a:t>
            </a: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1200150" lvl="2"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p:txBody>
      </p:sp>
      <p:pic>
        <p:nvPicPr>
          <p:cNvPr id="6" name="图片 5"/>
          <p:cNvPicPr>
            <a:picLocks noChangeAspect="1"/>
          </p:cNvPicPr>
          <p:nvPr/>
        </p:nvPicPr>
        <p:blipFill>
          <a:blip r:embed="rId2"/>
          <a:stretch>
            <a:fillRect/>
          </a:stretch>
        </p:blipFill>
        <p:spPr>
          <a:xfrm>
            <a:off x="676662" y="2666072"/>
            <a:ext cx="8086338" cy="3482971"/>
          </a:xfrm>
          <a:prstGeom prst="rect">
            <a:avLst/>
          </a:prstGeom>
        </p:spPr>
      </p:pic>
      <p:sp>
        <p:nvSpPr>
          <p:cNvPr id="9" name="文本框 8"/>
          <p:cNvSpPr txBox="1"/>
          <p:nvPr/>
        </p:nvSpPr>
        <p:spPr>
          <a:xfrm>
            <a:off x="1533909" y="6186173"/>
            <a:ext cx="1107996" cy="369332"/>
          </a:xfrm>
          <a:prstGeom prst="rect">
            <a:avLst/>
          </a:prstGeom>
          <a:noFill/>
        </p:spPr>
        <p:txBody>
          <a:bodyPr wrap="none" rtlCol="0">
            <a:spAutoFit/>
          </a:bodyPr>
          <a:lstStyle/>
          <a:p>
            <a:r>
              <a:rPr kumimoji="1" lang="zh-CN" altLang="en-US" dirty="0"/>
              <a:t>没有截断</a:t>
            </a:r>
          </a:p>
        </p:txBody>
      </p:sp>
      <p:sp>
        <p:nvSpPr>
          <p:cNvPr id="10" name="文本框 9"/>
          <p:cNvSpPr txBox="1"/>
          <p:nvPr/>
        </p:nvSpPr>
        <p:spPr>
          <a:xfrm>
            <a:off x="6012160" y="6186173"/>
            <a:ext cx="1107996" cy="369332"/>
          </a:xfrm>
          <a:prstGeom prst="rect">
            <a:avLst/>
          </a:prstGeom>
          <a:noFill/>
        </p:spPr>
        <p:txBody>
          <a:bodyPr wrap="none" rtlCol="0">
            <a:spAutoFit/>
          </a:bodyPr>
          <a:lstStyle/>
          <a:p>
            <a:r>
              <a:rPr kumimoji="1" lang="zh-CN" altLang="en-US" dirty="0"/>
              <a:t>使用截断</a:t>
            </a:r>
          </a:p>
        </p:txBody>
      </p:sp>
    </p:spTree>
    <p:extLst>
      <p:ext uri="{BB962C8B-B14F-4D97-AF65-F5344CB8AC3E}">
        <p14:creationId xmlns:p14="http://schemas.microsoft.com/office/powerpoint/2010/main" val="1978036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55</a:t>
            </a:fld>
            <a:endParaRPr lang="en-US" dirty="0"/>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优化长期依赖</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mc:AlternateContent xmlns:mc="http://schemas.openxmlformats.org/markup-compatibility/2006" xmlns:a14="http://schemas.microsoft.com/office/drawing/2010/main">
        <mc:Choice Requires="a14">
          <p:sp>
            <p:nvSpPr>
              <p:cNvPr id="5" name="文本框 4"/>
              <p:cNvSpPr txBox="1"/>
              <p:nvPr/>
            </p:nvSpPr>
            <p:spPr>
              <a:xfrm>
                <a:off x="533400" y="1916832"/>
                <a:ext cx="8935144" cy="5139869"/>
              </a:xfrm>
              <a:prstGeom prst="rect">
                <a:avLst/>
              </a:prstGeom>
              <a:noFill/>
            </p:spPr>
            <p:txBody>
              <a:bodyPr wrap="square" rtlCol="0">
                <a:spAutoFit/>
              </a:bodyPr>
              <a:lstStyle/>
              <a:p>
                <a:pPr marL="285750" indent="-285750">
                  <a:buFont typeface="Wingdings" charset="2"/>
                  <a:buChar char="n"/>
                </a:pPr>
                <a:r>
                  <a:rPr kumimoji="1" lang="zh-CN" altLang="en-US" sz="2800" dirty="0"/>
                  <a:t>截断梯度方式</a:t>
                </a:r>
                <a:endParaRPr kumimoji="1" lang="en-US" altLang="zh-CN" sz="2800" dirty="0"/>
              </a:p>
              <a:p>
                <a:pPr marL="285750" indent="-285750">
                  <a:buFont typeface="Wingdings" charset="2"/>
                  <a:buChar char="n"/>
                </a:pPr>
                <a:endParaRPr kumimoji="1" lang="en-US" altLang="zh-CN" sz="2800" dirty="0"/>
              </a:p>
              <a:p>
                <a:pPr marL="914400" lvl="1" indent="-457200">
                  <a:buFont typeface="Wingdings" charset="2"/>
                  <a:buChar char="Ø"/>
                </a:pPr>
                <a:r>
                  <a:rPr kumimoji="1" lang="zh-CN" altLang="en-US" sz="2800" dirty="0"/>
                  <a:t>逐元素地截断参数梯度</a:t>
                </a:r>
                <a14:m>
                  <m:oMath xmlns:m="http://schemas.openxmlformats.org/officeDocument/2006/math">
                    <m:r>
                      <a:rPr kumimoji="1" lang="en-US" altLang="zh-CN" sz="2800" b="1" i="1" dirty="0" smtClean="0">
                        <a:latin typeface="Cambria Math" charset="0"/>
                      </a:rPr>
                      <m:t>𝒈</m:t>
                    </m:r>
                  </m:oMath>
                </a14:m>
                <a:endParaRPr kumimoji="1" lang="en-US" altLang="zh-CN" sz="2800" b="1" dirty="0"/>
              </a:p>
              <a:p>
                <a:pPr marL="914400" lvl="1" indent="-457200">
                  <a:buFont typeface="Wingdings" charset="2"/>
                  <a:buChar char="Ø"/>
                </a:pPr>
                <a:endParaRPr kumimoji="1" lang="en-US" altLang="zh-CN" sz="2800" dirty="0"/>
              </a:p>
              <a:p>
                <a:pPr marL="914400" lvl="1" indent="-457200">
                  <a:buFont typeface="Wingdings" charset="2"/>
                  <a:buChar char="Ø"/>
                </a:pPr>
                <a:r>
                  <a:rPr kumimoji="1" lang="zh-CN" altLang="en-US" sz="2800" dirty="0"/>
                  <a:t>截断参数梯度</a:t>
                </a:r>
                <a14:m>
                  <m:oMath xmlns:m="http://schemas.openxmlformats.org/officeDocument/2006/math">
                    <m:r>
                      <a:rPr kumimoji="1" lang="en-US" altLang="zh-CN" sz="2800" b="1" i="1" dirty="0">
                        <a:latin typeface="Cambria Math" charset="0"/>
                      </a:rPr>
                      <m:t>𝒈</m:t>
                    </m:r>
                  </m:oMath>
                </a14:m>
                <a:r>
                  <a:rPr kumimoji="1" lang="zh-CN" altLang="en-US" sz="2800" dirty="0"/>
                  <a:t>的范数</a:t>
                </a:r>
                <a:endParaRPr kumimoji="1" lang="en-US" altLang="zh-CN" sz="2800" dirty="0"/>
              </a:p>
              <a:p>
                <a:pPr marL="1200150" lvl="2"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lvl="2"/>
                <a:endParaRPr kumimoji="1" lang="en-US" altLang="zh-CN" sz="2400" dirty="0">
                  <a:solidFill>
                    <a:srgbClr val="0000FF"/>
                  </a:solidFill>
                </a:endParaRPr>
              </a:p>
              <a:p>
                <a:pPr lvl="2"/>
                <a:r>
                  <a:rPr kumimoji="1" lang="zh-CN" altLang="en-US" sz="2400" dirty="0"/>
                  <a:t>（梯度同时缩放，保证截断后仍在梯度方向上）</a:t>
                </a:r>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a:p>
                <a:pPr marL="285750" indent="-285750">
                  <a:buFont typeface="Wingdings" charset="2"/>
                  <a:buChar char="n"/>
                </a:pPr>
                <a:endParaRPr kumimoji="1" lang="en-US" altLang="zh-CN"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33400" y="1916832"/>
                <a:ext cx="8935144" cy="5139869"/>
              </a:xfrm>
              <a:prstGeom prst="rect">
                <a:avLst/>
              </a:prstGeom>
              <a:blipFill rotWithShape="0">
                <a:blip r:embed="rId3"/>
                <a:stretch>
                  <a:fillRect l="-1229" t="-1659"/>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3347075" y="4117434"/>
            <a:ext cx="1339225" cy="941643"/>
          </a:xfrm>
          <a:prstGeom prst="rect">
            <a:avLst/>
          </a:prstGeom>
        </p:spPr>
      </p:pic>
      <p:sp>
        <p:nvSpPr>
          <p:cNvPr id="3" name="文本框 2"/>
          <p:cNvSpPr txBox="1"/>
          <p:nvPr/>
        </p:nvSpPr>
        <p:spPr>
          <a:xfrm>
            <a:off x="5004048" y="4117434"/>
            <a:ext cx="1443024" cy="369332"/>
          </a:xfrm>
          <a:prstGeom prst="rect">
            <a:avLst/>
          </a:prstGeom>
          <a:noFill/>
        </p:spPr>
        <p:txBody>
          <a:bodyPr wrap="none" rtlCol="0">
            <a:spAutoFit/>
          </a:bodyPr>
          <a:lstStyle/>
          <a:p>
            <a:r>
              <a:rPr kumimoji="1" lang="en-US" altLang="zh-CN" dirty="0"/>
              <a:t>v</a:t>
            </a:r>
            <a:r>
              <a:rPr kumimoji="1" lang="zh-CN" altLang="en-US" dirty="0"/>
              <a:t>是范数上界</a:t>
            </a:r>
          </a:p>
        </p:txBody>
      </p:sp>
      <p:sp>
        <p:nvSpPr>
          <p:cNvPr id="7" name="矩形 6"/>
          <p:cNvSpPr/>
          <p:nvPr/>
        </p:nvSpPr>
        <p:spPr>
          <a:xfrm>
            <a:off x="971600" y="5882379"/>
            <a:ext cx="8640960" cy="461665"/>
          </a:xfrm>
          <a:prstGeom prst="rect">
            <a:avLst/>
          </a:prstGeom>
        </p:spPr>
        <p:txBody>
          <a:bodyPr wrap="square">
            <a:spAutoFit/>
          </a:bodyPr>
          <a:lstStyle/>
          <a:p>
            <a:r>
              <a:rPr kumimoji="1" lang="zh-CN" altLang="en-US" sz="2400" dirty="0">
                <a:solidFill>
                  <a:srgbClr val="0000FF"/>
                </a:solidFill>
              </a:rPr>
              <a:t>梯度截断能缓解梯度爆炸，但无法解决梯度消失问题</a:t>
            </a:r>
          </a:p>
        </p:txBody>
      </p:sp>
    </p:spTree>
    <p:extLst>
      <p:ext uri="{BB962C8B-B14F-4D97-AF65-F5344CB8AC3E}">
        <p14:creationId xmlns:p14="http://schemas.microsoft.com/office/powerpoint/2010/main" val="4227243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56</a:t>
            </a:fld>
            <a:endParaRPr lang="en-US" dirty="0"/>
          </a:p>
        </p:txBody>
      </p:sp>
      <p:sp>
        <p:nvSpPr>
          <p:cNvPr id="6"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优化长期依赖</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7" name="文本框 6"/>
          <p:cNvSpPr txBox="1"/>
          <p:nvPr/>
        </p:nvSpPr>
        <p:spPr>
          <a:xfrm>
            <a:off x="530289" y="1784815"/>
            <a:ext cx="8010526" cy="2800767"/>
          </a:xfrm>
          <a:prstGeom prst="rect">
            <a:avLst/>
          </a:prstGeom>
          <a:noFill/>
        </p:spPr>
        <p:txBody>
          <a:bodyPr wrap="none" rtlCol="0">
            <a:spAutoFit/>
          </a:bodyPr>
          <a:lstStyle/>
          <a:p>
            <a:pPr marL="342900" indent="-342900">
              <a:buFont typeface="Wingdings" charset="2"/>
              <a:buChar char="n"/>
            </a:pPr>
            <a:r>
              <a:rPr kumimoji="1" lang="zh-CN" altLang="en-US" sz="2800" dirty="0">
                <a:solidFill>
                  <a:srgbClr val="0000FF"/>
                </a:solidFill>
              </a:rPr>
              <a:t>解决梯度消失的想法之一：让梯度          尽量为</a:t>
            </a:r>
            <a:r>
              <a:rPr kumimoji="1" lang="en-US" altLang="zh-CN" sz="2800" dirty="0">
                <a:solidFill>
                  <a:srgbClr val="0000FF"/>
                </a:solidFill>
              </a:rPr>
              <a:t>1</a:t>
            </a:r>
          </a:p>
          <a:p>
            <a:pPr marL="914400" lvl="1" indent="-457200">
              <a:buFont typeface="Wingdings" charset="2"/>
              <a:buChar char="u"/>
            </a:pPr>
            <a:endParaRPr kumimoji="1" lang="en-US" altLang="zh-CN" sz="2400" dirty="0"/>
          </a:p>
          <a:p>
            <a:pPr marL="914400" lvl="1" indent="-457200">
              <a:buFont typeface="Wingdings" charset="2"/>
              <a:buChar char="u"/>
            </a:pPr>
            <a:r>
              <a:rPr kumimoji="1" lang="en-US" altLang="zh-CN" sz="2400" dirty="0"/>
              <a:t>LSTM</a:t>
            </a:r>
            <a:r>
              <a:rPr kumimoji="1" lang="zh-CN" altLang="en-US" sz="2400" dirty="0"/>
              <a:t>、</a:t>
            </a:r>
            <a:r>
              <a:rPr kumimoji="1" lang="en-US" altLang="zh-CN" sz="2400" dirty="0"/>
              <a:t>GRU</a:t>
            </a:r>
            <a:r>
              <a:rPr kumimoji="1" lang="zh-CN" altLang="en-US" sz="2400" dirty="0"/>
              <a:t>等门控机制</a:t>
            </a:r>
            <a:endParaRPr kumimoji="1" lang="en-US" altLang="zh-CN" sz="2400" dirty="0"/>
          </a:p>
          <a:p>
            <a:pPr marL="914400" lvl="1" indent="-457200">
              <a:buFont typeface="Wingdings" charset="2"/>
              <a:buChar char="u"/>
            </a:pPr>
            <a:endParaRPr kumimoji="1" lang="en-US" altLang="zh-CN" sz="2400" dirty="0"/>
          </a:p>
          <a:p>
            <a:pPr marL="914400" lvl="1" indent="-457200">
              <a:buFont typeface="Wingdings" charset="2"/>
              <a:buChar char="u"/>
            </a:pPr>
            <a:r>
              <a:rPr kumimoji="1" lang="zh-CN" altLang="en-US" sz="2400" dirty="0"/>
              <a:t>信息流的正则化</a:t>
            </a:r>
          </a:p>
          <a:p>
            <a:pPr marL="342900" indent="-342900">
              <a:buFont typeface="Wingdings" charset="2"/>
              <a:buChar char="n"/>
            </a:pPr>
            <a:endParaRPr kumimoji="1" lang="en-US" altLang="zh-CN" sz="2800" dirty="0">
              <a:solidFill>
                <a:srgbClr val="0000FF"/>
              </a:solidFill>
            </a:endParaRPr>
          </a:p>
          <a:p>
            <a:r>
              <a:rPr kumimoji="1" lang="zh-CN" altLang="en-US" sz="2400" dirty="0"/>
              <a:t>           目标：</a:t>
            </a:r>
            <a:endParaRPr kumimoji="1" lang="en-US" altLang="zh-CN" sz="2400" dirty="0"/>
          </a:p>
        </p:txBody>
      </p:sp>
      <p:pic>
        <p:nvPicPr>
          <p:cNvPr id="8" name="图片 7"/>
          <p:cNvPicPr>
            <a:picLocks noChangeAspect="1"/>
          </p:cNvPicPr>
          <p:nvPr/>
        </p:nvPicPr>
        <p:blipFill>
          <a:blip r:embed="rId3"/>
          <a:stretch>
            <a:fillRect/>
          </a:stretch>
        </p:blipFill>
        <p:spPr>
          <a:xfrm>
            <a:off x="2173165" y="3999475"/>
            <a:ext cx="2110803" cy="893764"/>
          </a:xfrm>
          <a:prstGeom prst="rect">
            <a:avLst/>
          </a:prstGeom>
        </p:spPr>
      </p:pic>
      <p:pic>
        <p:nvPicPr>
          <p:cNvPr id="9" name="图片 8"/>
          <p:cNvPicPr>
            <a:picLocks noChangeAspect="1"/>
          </p:cNvPicPr>
          <p:nvPr/>
        </p:nvPicPr>
        <p:blipFill>
          <a:blip r:embed="rId4"/>
          <a:stretch>
            <a:fillRect/>
          </a:stretch>
        </p:blipFill>
        <p:spPr>
          <a:xfrm>
            <a:off x="4701288" y="4186527"/>
            <a:ext cx="1141357" cy="516841"/>
          </a:xfrm>
          <a:prstGeom prst="rect">
            <a:avLst/>
          </a:prstGeom>
        </p:spPr>
      </p:pic>
      <p:sp>
        <p:nvSpPr>
          <p:cNvPr id="10" name="文本框 9"/>
          <p:cNvSpPr txBox="1"/>
          <p:nvPr/>
        </p:nvSpPr>
        <p:spPr>
          <a:xfrm>
            <a:off x="6180114" y="4238050"/>
            <a:ext cx="1107996" cy="461665"/>
          </a:xfrm>
          <a:prstGeom prst="rect">
            <a:avLst/>
          </a:prstGeom>
          <a:noFill/>
        </p:spPr>
        <p:txBody>
          <a:bodyPr wrap="none" rtlCol="0">
            <a:spAutoFit/>
          </a:bodyPr>
          <a:lstStyle/>
          <a:p>
            <a:r>
              <a:rPr kumimoji="1" lang="zh-CN" altLang="en-US" sz="2400" dirty="0"/>
              <a:t>一样大</a:t>
            </a:r>
          </a:p>
        </p:txBody>
      </p:sp>
      <p:pic>
        <p:nvPicPr>
          <p:cNvPr id="11" name="图片 10"/>
          <p:cNvPicPr>
            <a:picLocks noChangeAspect="1"/>
          </p:cNvPicPr>
          <p:nvPr/>
        </p:nvPicPr>
        <p:blipFill>
          <a:blip r:embed="rId5"/>
          <a:stretch>
            <a:fillRect/>
          </a:stretch>
        </p:blipFill>
        <p:spPr>
          <a:xfrm>
            <a:off x="2058513" y="5445224"/>
            <a:ext cx="4450910" cy="1008112"/>
          </a:xfrm>
          <a:prstGeom prst="rect">
            <a:avLst/>
          </a:prstGeom>
        </p:spPr>
      </p:pic>
      <p:pic>
        <p:nvPicPr>
          <p:cNvPr id="3" name="图片 2"/>
          <p:cNvPicPr>
            <a:picLocks noChangeAspect="1"/>
          </p:cNvPicPr>
          <p:nvPr/>
        </p:nvPicPr>
        <p:blipFill>
          <a:blip r:embed="rId6"/>
          <a:stretch>
            <a:fillRect/>
          </a:stretch>
        </p:blipFill>
        <p:spPr>
          <a:xfrm>
            <a:off x="6378512" y="1767692"/>
            <a:ext cx="711200" cy="622300"/>
          </a:xfrm>
          <a:prstGeom prst="rect">
            <a:avLst/>
          </a:prstGeom>
        </p:spPr>
      </p:pic>
    </p:spTree>
    <p:extLst>
      <p:ext uri="{BB962C8B-B14F-4D97-AF65-F5344CB8AC3E}">
        <p14:creationId xmlns:p14="http://schemas.microsoft.com/office/powerpoint/2010/main" val="201855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57</a:t>
            </a:fld>
            <a:endParaRPr lang="en-US" dirty="0"/>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神经网络存在的问题</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3" name="矩形 2"/>
          <p:cNvSpPr/>
          <p:nvPr/>
        </p:nvSpPr>
        <p:spPr>
          <a:xfrm>
            <a:off x="827584" y="2204864"/>
            <a:ext cx="7263527" cy="3416320"/>
          </a:xfrm>
          <a:prstGeom prst="rect">
            <a:avLst/>
          </a:prstGeom>
        </p:spPr>
        <p:txBody>
          <a:bodyPr wrap="none">
            <a:spAutoFit/>
          </a:bodyPr>
          <a:lstStyle/>
          <a:p>
            <a:pPr marL="914400" lvl="1" indent="-457200">
              <a:buFont typeface="Wingdings" charset="2"/>
              <a:buChar char="Ø"/>
            </a:pPr>
            <a:r>
              <a:rPr lang="zh-CN" altLang="en-US" sz="2400" dirty="0">
                <a:solidFill>
                  <a:srgbClr val="3F3F3F"/>
                </a:solidFill>
                <a:latin typeface="-apple-system" charset="0"/>
              </a:rPr>
              <a:t>神经网络擅长存储隐性知识，但很难记住事实</a:t>
            </a: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r>
              <a:rPr lang="zh-CN" altLang="en-US" sz="2400" dirty="0">
                <a:solidFill>
                  <a:srgbClr val="3F3F3F"/>
                </a:solidFill>
                <a:latin typeface="-apple-system" charset="0"/>
              </a:rPr>
              <a:t>输入不会特别精准地被存入神经网络参数中</a:t>
            </a: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914400" lvl="1" indent="-457200">
              <a:buFont typeface="Wingdings" charset="2"/>
              <a:buChar char="Ø"/>
            </a:pPr>
            <a:r>
              <a:rPr lang="zh-CN" altLang="en-US" sz="2400" dirty="0">
                <a:solidFill>
                  <a:srgbClr val="3F3F3F"/>
                </a:solidFill>
                <a:latin typeface="-apple-system" charset="0"/>
              </a:rPr>
              <a:t>推测：神经网络缺乏</a:t>
            </a:r>
            <a:r>
              <a:rPr lang="zh-CN" altLang="en-US" sz="2400" b="1" dirty="0">
                <a:solidFill>
                  <a:srgbClr val="3F3F3F"/>
                </a:solidFill>
                <a:latin typeface="-apple-system" charset="0"/>
              </a:rPr>
              <a:t>工作存储系统  </a:t>
            </a:r>
            <a:endParaRPr lang="zh-CN" altLang="en-US" sz="2400" b="1" dirty="0"/>
          </a:p>
        </p:txBody>
      </p:sp>
    </p:spTree>
    <p:extLst>
      <p:ext uri="{BB962C8B-B14F-4D97-AF65-F5344CB8AC3E}">
        <p14:creationId xmlns:p14="http://schemas.microsoft.com/office/powerpoint/2010/main" val="3910211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EFA527B6-6C68-4E47-9186-8DB8BC1AD676}" type="slidenum">
              <a:rPr lang="en-US" smtClean="0"/>
              <a:t>58</a:t>
            </a:fld>
            <a:endParaRPr lang="en-US" dirty="0"/>
          </a:p>
        </p:txBody>
      </p:sp>
      <p:sp>
        <p:nvSpPr>
          <p:cNvPr id="4" name="标题 1"/>
          <p:cNvSpPr txBox="1"/>
          <p:nvPr/>
        </p:nvSpPr>
        <p:spPr bwMode="auto">
          <a:xfrm>
            <a:off x="609600" y="228600"/>
            <a:ext cx="8153400" cy="9906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eaLnBrk="0" fontAlgn="base" hangingPunct="0">
              <a:spcBef>
                <a:spcPct val="0"/>
              </a:spcBef>
              <a:spcAft>
                <a:spcPct val="0"/>
              </a:spcAft>
              <a:defRPr sz="4400">
                <a:solidFill>
                  <a:schemeClr val="tx2"/>
                </a:solidFill>
                <a:latin typeface="Tw Cen MT" panose="020B0602020104020603" pitchFamily="34" charset="0"/>
              </a:defRPr>
            </a:lvl6pPr>
            <a:lvl7pPr marL="914400" algn="l" rtl="0" eaLnBrk="0" fontAlgn="base" hangingPunct="0">
              <a:spcBef>
                <a:spcPct val="0"/>
              </a:spcBef>
              <a:spcAft>
                <a:spcPct val="0"/>
              </a:spcAft>
              <a:defRPr sz="4400">
                <a:solidFill>
                  <a:schemeClr val="tx2"/>
                </a:solidFill>
                <a:latin typeface="Tw Cen MT" panose="020B0602020104020603" pitchFamily="34" charset="0"/>
              </a:defRPr>
            </a:lvl7pPr>
            <a:lvl8pPr marL="1371600" algn="l" rtl="0" eaLnBrk="0" fontAlgn="base" hangingPunct="0">
              <a:spcBef>
                <a:spcPct val="0"/>
              </a:spcBef>
              <a:spcAft>
                <a:spcPct val="0"/>
              </a:spcAft>
              <a:defRPr sz="4400">
                <a:solidFill>
                  <a:schemeClr val="tx2"/>
                </a:solidFill>
                <a:latin typeface="Tw Cen MT" panose="020B0602020104020603" pitchFamily="34" charset="0"/>
              </a:defRPr>
            </a:lvl8pPr>
            <a:lvl9pPr marL="1828800" algn="l" rtl="0" eaLnBrk="0" fontAlgn="base" hangingPunct="0">
              <a:spcBef>
                <a:spcPct val="0"/>
              </a:spcBef>
              <a:spcAft>
                <a:spcPct val="0"/>
              </a:spcAft>
              <a:defRPr sz="4400">
                <a:solidFill>
                  <a:schemeClr val="tx2"/>
                </a:solidFill>
                <a:latin typeface="Tw Cen MT" panose="020B0602020104020603" pitchFamily="34" charset="0"/>
              </a:defRPr>
            </a:lvl9pPr>
          </a:lstStyle>
          <a:p>
            <a:r>
              <a:rPr lang="zh-CN" altLang="en-US" sz="3600" b="1" dirty="0">
                <a:latin typeface="华文楷体" panose="02010600040101010101" pitchFamily="2" charset="-122"/>
                <a:ea typeface="华文楷体" panose="02010600040101010101" pitchFamily="2" charset="-122"/>
                <a:cs typeface="Segoe UI" panose="020B0502040204020203" pitchFamily="34" charset="0"/>
              </a:rPr>
              <a:t>外显记忆</a:t>
            </a:r>
            <a:endParaRPr lang="zh-CN" altLang="en-US" sz="3600" b="1" kern="0" dirty="0">
              <a:latin typeface="华文楷体" panose="02010600040101010101" pitchFamily="2" charset="-122"/>
              <a:ea typeface="华文楷体" panose="02010600040101010101" pitchFamily="2" charset="-122"/>
              <a:cs typeface="Segoe UI" panose="020B0502040204020203" pitchFamily="34" charset="0"/>
            </a:endParaRPr>
          </a:p>
        </p:txBody>
      </p:sp>
      <p:sp>
        <p:nvSpPr>
          <p:cNvPr id="3" name="矩形 2"/>
          <p:cNvSpPr/>
          <p:nvPr/>
        </p:nvSpPr>
        <p:spPr>
          <a:xfrm>
            <a:off x="827584" y="1529897"/>
            <a:ext cx="6755375" cy="1631216"/>
          </a:xfrm>
          <a:prstGeom prst="rect">
            <a:avLst/>
          </a:prstGeom>
        </p:spPr>
        <p:txBody>
          <a:bodyPr wrap="none">
            <a:spAutoFit/>
          </a:bodyPr>
          <a:lstStyle/>
          <a:p>
            <a:pPr marL="457200" indent="-457200">
              <a:buFont typeface="Wingdings" charset="2"/>
              <a:buChar char="n"/>
            </a:pPr>
            <a:r>
              <a:rPr lang="zh-CN" altLang="en-US" sz="2800" b="1" dirty="0">
                <a:solidFill>
                  <a:srgbClr val="3F3F3F"/>
                </a:solidFill>
                <a:latin typeface="-apple-system" charset="0"/>
              </a:rPr>
              <a:t>记忆网络</a:t>
            </a:r>
            <a:endParaRPr lang="en-US" altLang="zh-CN" sz="2800" b="1" dirty="0">
              <a:solidFill>
                <a:srgbClr val="3F3F3F"/>
              </a:solidFill>
              <a:latin typeface="-apple-system" charset="0"/>
            </a:endParaRPr>
          </a:p>
          <a:p>
            <a:pPr marL="914400" lvl="1" indent="-457200">
              <a:buFont typeface="Wingdings" charset="2"/>
              <a:buChar char="Ø"/>
            </a:pPr>
            <a:r>
              <a:rPr lang="zh-CN" altLang="en-US" sz="2400" dirty="0">
                <a:solidFill>
                  <a:srgbClr val="3F3F3F"/>
                </a:solidFill>
                <a:latin typeface="-apple-system" charset="0"/>
              </a:rPr>
              <a:t>可看做</a:t>
            </a:r>
            <a:r>
              <a:rPr lang="en-US" altLang="zh-CN" sz="2400" dirty="0">
                <a:solidFill>
                  <a:srgbClr val="3F3F3F"/>
                </a:solidFill>
                <a:latin typeface="-apple-system" charset="0"/>
              </a:rPr>
              <a:t>LSTM</a:t>
            </a:r>
            <a:r>
              <a:rPr lang="zh-CN" altLang="en-US" sz="2400" dirty="0">
                <a:solidFill>
                  <a:srgbClr val="3F3F3F"/>
                </a:solidFill>
                <a:latin typeface="-apple-system" charset="0"/>
              </a:rPr>
              <a:t>和</a:t>
            </a:r>
            <a:r>
              <a:rPr lang="en-US" altLang="zh-CN" sz="2400" dirty="0">
                <a:solidFill>
                  <a:srgbClr val="3F3F3F"/>
                </a:solidFill>
                <a:latin typeface="-apple-system" charset="0"/>
              </a:rPr>
              <a:t>GRU</a:t>
            </a:r>
            <a:r>
              <a:rPr lang="zh-CN" altLang="en-US" sz="2400" dirty="0">
                <a:solidFill>
                  <a:srgbClr val="3F3F3F"/>
                </a:solidFill>
                <a:latin typeface="-apple-system" charset="0"/>
              </a:rPr>
              <a:t>中记忆单元的扩展</a:t>
            </a:r>
            <a:endParaRPr lang="en-US" altLang="zh-CN" sz="2400" dirty="0">
              <a:solidFill>
                <a:srgbClr val="3F3F3F"/>
              </a:solidFill>
              <a:latin typeface="-apple-system" charset="0"/>
            </a:endParaRPr>
          </a:p>
          <a:p>
            <a:pPr marL="914400" lvl="1" indent="-457200">
              <a:buFont typeface="Wingdings" charset="2"/>
              <a:buChar char="Ø"/>
            </a:pPr>
            <a:endParaRPr lang="en-US" altLang="zh-CN" sz="2400" dirty="0">
              <a:solidFill>
                <a:srgbClr val="3F3F3F"/>
              </a:solidFill>
              <a:latin typeface="-apple-system" charset="0"/>
            </a:endParaRPr>
          </a:p>
          <a:p>
            <a:pPr marL="800100" lvl="1" indent="-342900">
              <a:buFont typeface="Wingdings" charset="2"/>
              <a:buChar char="Ø"/>
            </a:pPr>
            <a:r>
              <a:rPr lang="zh-CN" altLang="en-US" sz="2400" dirty="0">
                <a:solidFill>
                  <a:srgbClr val="3F3F3F"/>
                </a:solidFill>
                <a:latin typeface="-apple-system" charset="0"/>
              </a:rPr>
              <a:t>  一组可以通过寻址机制来访问的记忆单元</a:t>
            </a:r>
            <a:endParaRPr lang="zh-CN" altLang="en-US" sz="2400" dirty="0"/>
          </a:p>
        </p:txBody>
      </p:sp>
      <p:pic>
        <p:nvPicPr>
          <p:cNvPr id="5" name="图片 4"/>
          <p:cNvPicPr>
            <a:picLocks noChangeAspect="1"/>
          </p:cNvPicPr>
          <p:nvPr/>
        </p:nvPicPr>
        <p:blipFill>
          <a:blip r:embed="rId3"/>
          <a:stretch>
            <a:fillRect/>
          </a:stretch>
        </p:blipFill>
        <p:spPr>
          <a:xfrm>
            <a:off x="1180558" y="3096599"/>
            <a:ext cx="4213772" cy="3775235"/>
          </a:xfrm>
          <a:prstGeom prst="rect">
            <a:avLst/>
          </a:prstGeom>
        </p:spPr>
      </p:pic>
      <p:sp>
        <p:nvSpPr>
          <p:cNvPr id="6" name="文本框 5"/>
          <p:cNvSpPr txBox="1"/>
          <p:nvPr/>
        </p:nvSpPr>
        <p:spPr>
          <a:xfrm>
            <a:off x="5747304" y="3730866"/>
            <a:ext cx="2723823" cy="646331"/>
          </a:xfrm>
          <a:prstGeom prst="rect">
            <a:avLst/>
          </a:prstGeom>
          <a:noFill/>
        </p:spPr>
        <p:txBody>
          <a:bodyPr wrap="none" rtlCol="0">
            <a:spAutoFit/>
          </a:bodyPr>
          <a:lstStyle/>
          <a:p>
            <a:r>
              <a:rPr kumimoji="1" lang="zh-CN" altLang="en-US" dirty="0">
                <a:solidFill>
                  <a:srgbClr val="0000FF"/>
                </a:solidFill>
              </a:rPr>
              <a:t>任务网络控制存储单元，</a:t>
            </a:r>
            <a:endParaRPr kumimoji="1" lang="en-US" altLang="zh-CN" dirty="0">
              <a:solidFill>
                <a:srgbClr val="0000FF"/>
              </a:solidFill>
            </a:endParaRPr>
          </a:p>
          <a:p>
            <a:r>
              <a:rPr kumimoji="1" lang="zh-CN" altLang="en-US" dirty="0">
                <a:solidFill>
                  <a:srgbClr val="0000FF"/>
                </a:solidFill>
              </a:rPr>
              <a:t>决定读取和写入位置</a:t>
            </a:r>
          </a:p>
        </p:txBody>
      </p:sp>
    </p:spTree>
    <p:extLst>
      <p:ext uri="{BB962C8B-B14F-4D97-AF65-F5344CB8AC3E}">
        <p14:creationId xmlns:p14="http://schemas.microsoft.com/office/powerpoint/2010/main" val="2601433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575"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p:nvSpPr>
        <p:spPr>
          <a:xfrm>
            <a:off x="3151579" y="2923734"/>
            <a:ext cx="2840842" cy="1010533"/>
          </a:xfrm>
          <a:prstGeom prst="rect">
            <a:avLst/>
          </a:prstGeom>
        </p:spPr>
        <p:txBody>
          <a:bodyPr wrap="none">
            <a:spAutoFit/>
          </a:bodyPr>
          <a:lstStyle/>
          <a:p>
            <a:pPr algn="ctr">
              <a:lnSpc>
                <a:spcPct val="120000"/>
              </a:lnSpc>
            </a:pPr>
            <a:r>
              <a:rPr lang="en-US" altLang="zh-CN" sz="5400" dirty="0">
                <a:solidFill>
                  <a:schemeClr val="bg1"/>
                </a:solidFill>
                <a:latin typeface="+mn-ea"/>
              </a:rPr>
              <a:t>THANKS</a:t>
            </a:r>
            <a:endParaRPr lang="zh-CN" altLang="en-US" sz="5400" dirty="0">
              <a:solidFill>
                <a:schemeClr val="bg1"/>
              </a:solidFill>
              <a:latin typeface="+mn-ea"/>
            </a:endParaRPr>
          </a:p>
        </p:txBody>
      </p:sp>
    </p:spTree>
    <p:extLst>
      <p:ext uri="{BB962C8B-B14F-4D97-AF65-F5344CB8AC3E}">
        <p14:creationId xmlns:p14="http://schemas.microsoft.com/office/powerpoint/2010/main" val="269992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4" name="Picture 2"/>
          <p:cNvPicPr>
            <a:picLocks noChangeAspect="1" noChangeArrowheads="1"/>
          </p:cNvPicPr>
          <p:nvPr/>
        </p:nvPicPr>
        <p:blipFill>
          <a:blip r:embed="rId2"/>
          <a:srcRect/>
          <a:stretch>
            <a:fillRect/>
          </a:stretch>
        </p:blipFill>
        <p:spPr bwMode="auto">
          <a:xfrm>
            <a:off x="920026" y="1379913"/>
            <a:ext cx="7003187" cy="3930275"/>
          </a:xfrm>
          <a:prstGeom prst="rect">
            <a:avLst/>
          </a:prstGeom>
          <a:noFill/>
          <a:ln>
            <a:noFill/>
          </a:ln>
          <a:effectLst/>
        </p:spPr>
      </p:pic>
    </p:spTree>
    <p:extLst>
      <p:ext uri="{BB962C8B-B14F-4D97-AF65-F5344CB8AC3E}">
        <p14:creationId xmlns:p14="http://schemas.microsoft.com/office/powerpoint/2010/main" val="228543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5" name="Picture 2"/>
          <p:cNvPicPr>
            <a:picLocks noChangeAspect="1" noChangeArrowheads="1"/>
          </p:cNvPicPr>
          <p:nvPr/>
        </p:nvPicPr>
        <p:blipFill>
          <a:blip r:embed="rId2"/>
          <a:srcRect/>
          <a:stretch>
            <a:fillRect/>
          </a:stretch>
        </p:blipFill>
        <p:spPr bwMode="auto">
          <a:xfrm>
            <a:off x="814388" y="1290638"/>
            <a:ext cx="7513637" cy="4276725"/>
          </a:xfrm>
          <a:prstGeom prst="rect">
            <a:avLst/>
          </a:prstGeom>
          <a:noFill/>
          <a:ln>
            <a:noFill/>
          </a:ln>
          <a:effectLst/>
        </p:spPr>
      </p:pic>
    </p:spTree>
    <p:extLst>
      <p:ext uri="{BB962C8B-B14F-4D97-AF65-F5344CB8AC3E}">
        <p14:creationId xmlns:p14="http://schemas.microsoft.com/office/powerpoint/2010/main" val="143427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6" name="Picture 2"/>
          <p:cNvPicPr>
            <a:picLocks noChangeAspect="1" noChangeArrowheads="1"/>
          </p:cNvPicPr>
          <p:nvPr/>
        </p:nvPicPr>
        <p:blipFill>
          <a:blip r:embed="rId3"/>
          <a:srcRect/>
          <a:stretch>
            <a:fillRect/>
          </a:stretch>
        </p:blipFill>
        <p:spPr bwMode="auto">
          <a:xfrm>
            <a:off x="1014151" y="2712407"/>
            <a:ext cx="7222862" cy="2557862"/>
          </a:xfrm>
          <a:prstGeom prst="rect">
            <a:avLst/>
          </a:prstGeom>
          <a:noFill/>
          <a:ln>
            <a:noFill/>
          </a:ln>
          <a:effectLst/>
        </p:spPr>
      </p:pic>
      <p:sp>
        <p:nvSpPr>
          <p:cNvPr id="1048644" name="矩形 5"/>
          <p:cNvSpPr/>
          <p:nvPr/>
        </p:nvSpPr>
        <p:spPr>
          <a:xfrm>
            <a:off x="299255" y="1211723"/>
            <a:ext cx="2460567" cy="6418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宋体" pitchFamily="2" charset="-122"/>
                <a:ea typeface="华文宋体" pitchFamily="2" charset="-122"/>
              </a:rPr>
              <a:t>句子情感分类</a:t>
            </a:r>
          </a:p>
        </p:txBody>
      </p:sp>
    </p:spTree>
    <p:extLst>
      <p:ext uri="{BB962C8B-B14F-4D97-AF65-F5344CB8AC3E}">
        <p14:creationId xmlns:p14="http://schemas.microsoft.com/office/powerpoint/2010/main" val="425619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文本占位符 1"/>
          <p:cNvSpPr>
            <a:spLocks noGrp="1"/>
          </p:cNvSpPr>
          <p:nvPr>
            <p:ph type="body" sz="quarter" idx="10"/>
          </p:nvPr>
        </p:nvSpPr>
        <p:spPr/>
        <p:txBody>
          <a:bodyPr>
            <a:normAutofit lnSpcReduction="10000"/>
          </a:bodyPr>
          <a:lstStyle/>
          <a:p>
            <a:r>
              <a:rPr lang="zh-CN" altLang="en-US" dirty="0"/>
              <a:t>循环神经网络</a:t>
            </a:r>
          </a:p>
          <a:p>
            <a:endParaRPr lang="zh-CN" altLang="en-US" dirty="0"/>
          </a:p>
        </p:txBody>
      </p:sp>
      <p:pic>
        <p:nvPicPr>
          <p:cNvPr id="2097167" name="Picture 3"/>
          <p:cNvPicPr>
            <a:picLocks noChangeAspect="1" noChangeArrowheads="1"/>
          </p:cNvPicPr>
          <p:nvPr/>
        </p:nvPicPr>
        <p:blipFill>
          <a:blip r:embed="rId3"/>
          <a:srcRect/>
          <a:stretch>
            <a:fillRect/>
          </a:stretch>
        </p:blipFill>
        <p:spPr bwMode="auto">
          <a:xfrm>
            <a:off x="1147156" y="2723433"/>
            <a:ext cx="6999317" cy="2513269"/>
          </a:xfrm>
          <a:prstGeom prst="rect">
            <a:avLst/>
          </a:prstGeom>
          <a:noFill/>
          <a:ln>
            <a:noFill/>
          </a:ln>
          <a:effectLst/>
        </p:spPr>
      </p:pic>
      <p:sp>
        <p:nvSpPr>
          <p:cNvPr id="1048649" name="矩形 5"/>
          <p:cNvSpPr/>
          <p:nvPr/>
        </p:nvSpPr>
        <p:spPr>
          <a:xfrm>
            <a:off x="299258" y="1189868"/>
            <a:ext cx="2460567" cy="6418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宋体" pitchFamily="2" charset="-122"/>
                <a:ea typeface="华文宋体" pitchFamily="2" charset="-122"/>
              </a:rPr>
              <a:t>句子词性标注</a:t>
            </a:r>
          </a:p>
        </p:txBody>
      </p:sp>
    </p:spTree>
    <p:extLst>
      <p:ext uri="{BB962C8B-B14F-4D97-AF65-F5344CB8AC3E}">
        <p14:creationId xmlns:p14="http://schemas.microsoft.com/office/powerpoint/2010/main" val="3655766235"/>
      </p:ext>
    </p:extLst>
  </p:cSld>
  <p:clrMapOvr>
    <a:masterClrMapping/>
  </p:clrMapOvr>
</p:sld>
</file>

<file path=ppt/theme/theme1.xml><?xml version="1.0" encoding="utf-8"?>
<a:theme xmlns:a="http://schemas.openxmlformats.org/drawingml/2006/main" name="Office 主题">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11417</TotalTime>
  <Words>2885</Words>
  <Application>Microsoft Macintosh PowerPoint</Application>
  <PresentationFormat>全屏显示(4:3)</PresentationFormat>
  <Paragraphs>427</Paragraphs>
  <Slides>59</Slides>
  <Notes>43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59</vt:i4>
      </vt:variant>
    </vt:vector>
  </HeadingPairs>
  <TitlesOfParts>
    <vt:vector size="75" baseType="lpstr">
      <vt:lpstr>-apple-system</vt:lpstr>
      <vt:lpstr>华文楷体</vt:lpstr>
      <vt:lpstr>华文宋体</vt:lpstr>
      <vt:lpstr>宋体</vt:lpstr>
      <vt:lpstr>微软雅黑</vt:lpstr>
      <vt:lpstr>微软雅黑 Light</vt:lpstr>
      <vt:lpstr>NimbusRomNo9L</vt:lpstr>
      <vt:lpstr>PingFang SC</vt:lpstr>
      <vt:lpstr>Segoe UI</vt:lpstr>
      <vt:lpstr>Arial</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RNN</vt:lpstr>
      <vt:lpstr>概要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蒋金晟</dc:creator>
  <cp:lastModifiedBy>陈远</cp:lastModifiedBy>
  <cp:revision>776</cp:revision>
  <dcterms:created xsi:type="dcterms:W3CDTF">2015-11-20T05:54:28Z</dcterms:created>
  <dcterms:modified xsi:type="dcterms:W3CDTF">2018-11-20T12:03:51Z</dcterms:modified>
</cp:coreProperties>
</file>